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56" r:id="rId2"/>
    <p:sldMasterId id="2147483667" r:id="rId3"/>
  </p:sldMasterIdLst>
  <p:notesMasterIdLst>
    <p:notesMasterId r:id="rId32"/>
  </p:notesMasterIdLst>
  <p:sldIdLst>
    <p:sldId id="256" r:id="rId4"/>
    <p:sldId id="294" r:id="rId5"/>
    <p:sldId id="282" r:id="rId6"/>
    <p:sldId id="291" r:id="rId7"/>
    <p:sldId id="270" r:id="rId8"/>
    <p:sldId id="293" r:id="rId9"/>
    <p:sldId id="260" r:id="rId10"/>
    <p:sldId id="262" r:id="rId11"/>
    <p:sldId id="263" r:id="rId12"/>
    <p:sldId id="264" r:id="rId13"/>
    <p:sldId id="265" r:id="rId14"/>
    <p:sldId id="266" r:id="rId15"/>
    <p:sldId id="299" r:id="rId16"/>
    <p:sldId id="292" r:id="rId17"/>
    <p:sldId id="271" r:id="rId18"/>
    <p:sldId id="289" r:id="rId19"/>
    <p:sldId id="281" r:id="rId20"/>
    <p:sldId id="283" r:id="rId21"/>
    <p:sldId id="284" r:id="rId22"/>
    <p:sldId id="278" r:id="rId23"/>
    <p:sldId id="272" r:id="rId24"/>
    <p:sldId id="273" r:id="rId25"/>
    <p:sldId id="274" r:id="rId26"/>
    <p:sldId id="275" r:id="rId27"/>
    <p:sldId id="276" r:id="rId28"/>
    <p:sldId id="277" r:id="rId29"/>
    <p:sldId id="300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2"/>
    <a:srgbClr val="293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2"/>
    <p:restoredTop sz="94695"/>
  </p:normalViewPr>
  <p:slideViewPr>
    <p:cSldViewPr snapToObjects="1">
      <p:cViewPr varScale="1">
        <p:scale>
          <a:sx n="61" d="100"/>
          <a:sy n="61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Talning%20H&#246;fu&#240;borgarsv&#230;&#240;i&#240;%20Sept%202017%20og%20Sp&#225;%202017-2020%20mki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golfur\Desktop\Fer&#240;ataska\Talning%20H&#246;fu&#240;borgarsv&#230;&#240;i&#240;%20Sept%202017%20og%20Sp&#225;%202017-2020%20mki%20v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golfur\AppData\Local\Microsoft\Windows\INetCache\Content.Outlook\12XBSJTT\Talning%20H&#246;fu&#240;borgarsv&#230;&#240;i&#240;%20Sept%202017%20og%20Sp&#225;%202017-2020%20mki%20v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n&#250;s%20K&#225;ri\Google%20Drive\Verkefni\Talning\2017%20-%20sept\Vinnsla_sept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1"/>
          <c:tx>
            <c:strRef>
              <c:f>'HBS-1'!$C$6</c:f>
              <c:strCache>
                <c:ptCount val="1"/>
                <c:pt idx="0">
                  <c:v>Að fokheldu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'HBS-1'!$D$5:$Q$5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'HBS-1'!$D$6:$Q$6</c:f>
              <c:numCache>
                <c:formatCode>#,##0</c:formatCode>
                <c:ptCount val="14"/>
                <c:pt idx="0">
                  <c:v>375</c:v>
                </c:pt>
                <c:pt idx="1">
                  <c:v>348</c:v>
                </c:pt>
                <c:pt idx="2">
                  <c:v>244</c:v>
                </c:pt>
                <c:pt idx="3">
                  <c:v>472</c:v>
                </c:pt>
                <c:pt idx="4">
                  <c:v>735</c:v>
                </c:pt>
                <c:pt idx="5">
                  <c:v>747</c:v>
                </c:pt>
                <c:pt idx="6">
                  <c:v>1130</c:v>
                </c:pt>
                <c:pt idx="7">
                  <c:v>1253</c:v>
                </c:pt>
                <c:pt idx="8">
                  <c:v>1019</c:v>
                </c:pt>
                <c:pt idx="9">
                  <c:v>983</c:v>
                </c:pt>
                <c:pt idx="10">
                  <c:v>1296</c:v>
                </c:pt>
                <c:pt idx="11">
                  <c:v>1521</c:v>
                </c:pt>
                <c:pt idx="12">
                  <c:v>1641</c:v>
                </c:pt>
                <c:pt idx="13">
                  <c:v>1719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6-4973-8DCF-9671C914E8C5}"/>
            </c:ext>
          </c:extLst>
        </c:ser>
        <c:ser>
          <c:idx val="1"/>
          <c:order val="2"/>
          <c:tx>
            <c:strRef>
              <c:f>'HBS-1'!$C$7</c:f>
              <c:strCache>
                <c:ptCount val="1"/>
                <c:pt idx="0">
                  <c:v>Fokhelt og lengra komið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'HBS-1'!$D$5:$Q$5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'HBS-1'!$D$7:$Q$7</c:f>
              <c:numCache>
                <c:formatCode>#,##0</c:formatCode>
                <c:ptCount val="14"/>
                <c:pt idx="0">
                  <c:v>1629</c:v>
                </c:pt>
                <c:pt idx="1">
                  <c:v>1290</c:v>
                </c:pt>
                <c:pt idx="2">
                  <c:v>1166</c:v>
                </c:pt>
                <c:pt idx="3">
                  <c:v>809</c:v>
                </c:pt>
                <c:pt idx="4">
                  <c:v>830</c:v>
                </c:pt>
                <c:pt idx="5">
                  <c:v>926</c:v>
                </c:pt>
                <c:pt idx="6">
                  <c:v>891</c:v>
                </c:pt>
                <c:pt idx="7">
                  <c:v>1181</c:v>
                </c:pt>
                <c:pt idx="8">
                  <c:v>1205</c:v>
                </c:pt>
                <c:pt idx="9">
                  <c:v>1419</c:v>
                </c:pt>
                <c:pt idx="10">
                  <c:v>1260</c:v>
                </c:pt>
                <c:pt idx="11">
                  <c:v>1437</c:v>
                </c:pt>
                <c:pt idx="12">
                  <c:v>1614</c:v>
                </c:pt>
                <c:pt idx="13">
                  <c:v>2015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56-4973-8DCF-9671C914E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272624"/>
        <c:axId val="51203984"/>
      </c:barChart>
      <c:lineChart>
        <c:grouping val="standard"/>
        <c:varyColors val="0"/>
        <c:ser>
          <c:idx val="2"/>
          <c:order val="0"/>
          <c:tx>
            <c:strRef>
              <c:f>'HBS-1'!$B$12</c:f>
              <c:strCache>
                <c:ptCount val="1"/>
                <c:pt idx="0">
                  <c:v>Samtals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'HBS-1'!$D$5:$Q$5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'HBS-1'!$D$12:$Q$12</c:f>
              <c:numCache>
                <c:formatCode>#,##0</c:formatCode>
                <c:ptCount val="14"/>
                <c:pt idx="0">
                  <c:v>2004</c:v>
                </c:pt>
                <c:pt idx="1">
                  <c:v>1638</c:v>
                </c:pt>
                <c:pt idx="2">
                  <c:v>1410</c:v>
                </c:pt>
                <c:pt idx="3">
                  <c:v>1281</c:v>
                </c:pt>
                <c:pt idx="4">
                  <c:v>1565</c:v>
                </c:pt>
                <c:pt idx="5">
                  <c:v>1673</c:v>
                </c:pt>
                <c:pt idx="6">
                  <c:v>2021</c:v>
                </c:pt>
                <c:pt idx="7">
                  <c:v>2434</c:v>
                </c:pt>
                <c:pt idx="8">
                  <c:v>2224</c:v>
                </c:pt>
                <c:pt idx="9">
                  <c:v>2402</c:v>
                </c:pt>
                <c:pt idx="10">
                  <c:v>2556</c:v>
                </c:pt>
                <c:pt idx="11">
                  <c:v>2958</c:v>
                </c:pt>
                <c:pt idx="12">
                  <c:v>3255</c:v>
                </c:pt>
                <c:pt idx="13">
                  <c:v>3734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56-4973-8DCF-9671C914E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72624"/>
        <c:axId val="51203984"/>
      </c:lineChart>
      <c:dateAx>
        <c:axId val="5227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1203984"/>
        <c:crosses val="autoZero"/>
        <c:auto val="0"/>
        <c:lblOffset val="100"/>
        <c:baseTimeUnit val="days"/>
      </c:dateAx>
      <c:valAx>
        <c:axId val="5120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 í byggingu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227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'Samanburður sveitarfélaga'!$AO$14</c:f>
              <c:strCache>
                <c:ptCount val="1"/>
                <c:pt idx="0">
                  <c:v>feb.16</c:v>
                </c:pt>
              </c:strCache>
            </c:strRef>
          </c:tx>
          <c:spPr>
            <a:solidFill>
              <a:srgbClr val="D23245"/>
            </a:solidFill>
            <a:ln>
              <a:noFill/>
            </a:ln>
            <a:effectLst/>
          </c:spPr>
          <c:invertIfNegative val="0"/>
          <c:cat>
            <c:strRef>
              <c:f>'Samanburður sveitarfélaga'!$AP$13:$AU$13</c:f>
              <c:strCache>
                <c:ptCount val="6"/>
                <c:pt idx="0">
                  <c:v>Reykjavík</c:v>
                </c:pt>
                <c:pt idx="1">
                  <c:v>Kópavogur</c:v>
                </c:pt>
                <c:pt idx="2">
                  <c:v>Garðabær</c:v>
                </c:pt>
                <c:pt idx="3">
                  <c:v>Hafnarfjörður</c:v>
                </c:pt>
                <c:pt idx="4">
                  <c:v>Mosfellsbær</c:v>
                </c:pt>
                <c:pt idx="5">
                  <c:v>Seltjarnarnes</c:v>
                </c:pt>
              </c:strCache>
            </c:strRef>
          </c:cat>
          <c:val>
            <c:numRef>
              <c:f>'Samanburður sveitarfélaga'!$AP$14:$AU$14</c:f>
              <c:numCache>
                <c:formatCode>#,##0</c:formatCode>
                <c:ptCount val="6"/>
                <c:pt idx="0">
                  <c:v>1103</c:v>
                </c:pt>
                <c:pt idx="1">
                  <c:v>435</c:v>
                </c:pt>
                <c:pt idx="2">
                  <c:v>393</c:v>
                </c:pt>
                <c:pt idx="3">
                  <c:v>308</c:v>
                </c:pt>
                <c:pt idx="4">
                  <c:v>278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F-4E0D-A49B-2B206297B6D1}"/>
            </c:ext>
          </c:extLst>
        </c:ser>
        <c:ser>
          <c:idx val="1"/>
          <c:order val="1"/>
          <c:tx>
            <c:strRef>
              <c:f>'Samanburður sveitarfélaga'!$AO$15</c:f>
              <c:strCache>
                <c:ptCount val="1"/>
                <c:pt idx="0">
                  <c:v>sep.16</c:v>
                </c:pt>
              </c:strCache>
            </c:strRef>
          </c:tx>
          <c:spPr>
            <a:solidFill>
              <a:srgbClr val="D8801C"/>
            </a:solidFill>
            <a:ln>
              <a:noFill/>
            </a:ln>
            <a:effectLst/>
          </c:spPr>
          <c:invertIfNegative val="0"/>
          <c:cat>
            <c:strRef>
              <c:f>'Samanburður sveitarfélaga'!$AP$13:$AU$13</c:f>
              <c:strCache>
                <c:ptCount val="6"/>
                <c:pt idx="0">
                  <c:v>Reykjavík</c:v>
                </c:pt>
                <c:pt idx="1">
                  <c:v>Kópavogur</c:v>
                </c:pt>
                <c:pt idx="2">
                  <c:v>Garðabær</c:v>
                </c:pt>
                <c:pt idx="3">
                  <c:v>Hafnarfjörður</c:v>
                </c:pt>
                <c:pt idx="4">
                  <c:v>Mosfellsbær</c:v>
                </c:pt>
                <c:pt idx="5">
                  <c:v>Seltjarnarnes</c:v>
                </c:pt>
              </c:strCache>
            </c:strRef>
          </c:cat>
          <c:val>
            <c:numRef>
              <c:f>'Samanburður sveitarfélaga'!$AP$15:$AU$15</c:f>
              <c:numCache>
                <c:formatCode>General</c:formatCode>
                <c:ptCount val="6"/>
                <c:pt idx="0" formatCode="#,##0">
                  <c:v>1266</c:v>
                </c:pt>
                <c:pt idx="1">
                  <c:v>526</c:v>
                </c:pt>
                <c:pt idx="2">
                  <c:v>476</c:v>
                </c:pt>
                <c:pt idx="3">
                  <c:v>268</c:v>
                </c:pt>
                <c:pt idx="4">
                  <c:v>388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F-4E0D-A49B-2B206297B6D1}"/>
            </c:ext>
          </c:extLst>
        </c:ser>
        <c:ser>
          <c:idx val="2"/>
          <c:order val="2"/>
          <c:tx>
            <c:strRef>
              <c:f>'Samanburður sveitarfélaga'!$AO$16</c:f>
              <c:strCache>
                <c:ptCount val="1"/>
                <c:pt idx="0">
                  <c:v>feb.17</c:v>
                </c:pt>
              </c:strCache>
            </c:strRef>
          </c:tx>
          <c:spPr>
            <a:solidFill>
              <a:srgbClr val="DB5324"/>
            </a:solidFill>
            <a:ln>
              <a:noFill/>
            </a:ln>
            <a:effectLst/>
          </c:spPr>
          <c:invertIfNegative val="0"/>
          <c:cat>
            <c:strRef>
              <c:f>'Samanburður sveitarfélaga'!$AP$13:$AU$13</c:f>
              <c:strCache>
                <c:ptCount val="6"/>
                <c:pt idx="0">
                  <c:v>Reykjavík</c:v>
                </c:pt>
                <c:pt idx="1">
                  <c:v>Kópavogur</c:v>
                </c:pt>
                <c:pt idx="2">
                  <c:v>Garðabær</c:v>
                </c:pt>
                <c:pt idx="3">
                  <c:v>Hafnarfjörður</c:v>
                </c:pt>
                <c:pt idx="4">
                  <c:v>Mosfellsbær</c:v>
                </c:pt>
                <c:pt idx="5">
                  <c:v>Seltjarnarnes</c:v>
                </c:pt>
              </c:strCache>
            </c:strRef>
          </c:cat>
          <c:val>
            <c:numRef>
              <c:f>'Samanburður sveitarfélaga'!$AP$16:$AU$16</c:f>
              <c:numCache>
                <c:formatCode>#,##0</c:formatCode>
                <c:ptCount val="6"/>
                <c:pt idx="0">
                  <c:v>1228</c:v>
                </c:pt>
                <c:pt idx="1">
                  <c:v>655</c:v>
                </c:pt>
                <c:pt idx="2">
                  <c:v>644</c:v>
                </c:pt>
                <c:pt idx="3">
                  <c:v>237</c:v>
                </c:pt>
                <c:pt idx="4">
                  <c:v>470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1F-4E0D-A49B-2B206297B6D1}"/>
            </c:ext>
          </c:extLst>
        </c:ser>
        <c:ser>
          <c:idx val="3"/>
          <c:order val="3"/>
          <c:tx>
            <c:strRef>
              <c:f>'Samanburður sveitarfélaga'!$AO$17</c:f>
              <c:strCache>
                <c:ptCount val="1"/>
                <c:pt idx="0">
                  <c:v>sep.17</c:v>
                </c:pt>
              </c:strCache>
            </c:strRef>
          </c:tx>
          <c:spPr>
            <a:solidFill>
              <a:srgbClr val="293C87"/>
            </a:solidFill>
            <a:ln>
              <a:noFill/>
            </a:ln>
            <a:effectLst/>
          </c:spPr>
          <c:invertIfNegative val="0"/>
          <c:cat>
            <c:strRef>
              <c:f>'Samanburður sveitarfélaga'!$AP$13:$AU$13</c:f>
              <c:strCache>
                <c:ptCount val="6"/>
                <c:pt idx="0">
                  <c:v>Reykjavík</c:v>
                </c:pt>
                <c:pt idx="1">
                  <c:v>Kópavogur</c:v>
                </c:pt>
                <c:pt idx="2">
                  <c:v>Garðabær</c:v>
                </c:pt>
                <c:pt idx="3">
                  <c:v>Hafnarfjörður</c:v>
                </c:pt>
                <c:pt idx="4">
                  <c:v>Mosfellsbær</c:v>
                </c:pt>
                <c:pt idx="5">
                  <c:v>Seltjarnarnes</c:v>
                </c:pt>
              </c:strCache>
            </c:strRef>
          </c:cat>
          <c:val>
            <c:numRef>
              <c:f>'Samanburður sveitarfélaga'!$AP$17:$AU$17</c:f>
              <c:numCache>
                <c:formatCode>#,##0</c:formatCode>
                <c:ptCount val="6"/>
                <c:pt idx="0">
                  <c:v>1509</c:v>
                </c:pt>
                <c:pt idx="1">
                  <c:v>900</c:v>
                </c:pt>
                <c:pt idx="2">
                  <c:v>607</c:v>
                </c:pt>
                <c:pt idx="3">
                  <c:v>170</c:v>
                </c:pt>
                <c:pt idx="4">
                  <c:v>513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1F-4E0D-A49B-2B206297B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221384"/>
        <c:axId val="689217776"/>
      </c:barChart>
      <c:catAx>
        <c:axId val="6892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689217776"/>
        <c:crosses val="autoZero"/>
        <c:auto val="1"/>
        <c:lblAlgn val="ctr"/>
        <c:lblOffset val="100"/>
        <c:noMultiLvlLbl val="0"/>
      </c:catAx>
      <c:valAx>
        <c:axId val="68921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Fjöldi</a:t>
                </a:r>
                <a:r>
                  <a:rPr lang="en-US" baseline="0"/>
                  <a:t> íbúða í byggingu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s-I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68922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94212670929947E-2"/>
          <c:y val="6.9326183920116677E-2"/>
          <c:w val="0.91703383071591194"/>
          <c:h val="0.81286928109719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(2)'!$G$17</c:f>
              <c:strCache>
                <c:ptCount val="1"/>
                <c:pt idx="0">
                  <c:v>Nýjar íbúðir</c:v>
                </c:pt>
              </c:strCache>
            </c:strRef>
          </c:tx>
          <c:spPr>
            <a:solidFill>
              <a:srgbClr val="293C87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DB53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14-4713-8D9B-046E567D2F56}"/>
              </c:ext>
            </c:extLst>
          </c:dPt>
          <c:dPt>
            <c:idx val="18"/>
            <c:invertIfNegative val="0"/>
            <c:bubble3D val="0"/>
            <c:spPr>
              <a:solidFill>
                <a:srgbClr val="DB53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14-4713-8D9B-046E567D2F56}"/>
              </c:ext>
            </c:extLst>
          </c:dPt>
          <c:dPt>
            <c:idx val="19"/>
            <c:invertIfNegative val="0"/>
            <c:bubble3D val="0"/>
            <c:spPr>
              <a:solidFill>
                <a:srgbClr val="DB53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14-4713-8D9B-046E567D2F56}"/>
              </c:ext>
            </c:extLst>
          </c:dPt>
          <c:dPt>
            <c:idx val="20"/>
            <c:invertIfNegative val="0"/>
            <c:bubble3D val="0"/>
            <c:spPr>
              <a:solidFill>
                <a:srgbClr val="DB53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14-4713-8D9B-046E567D2F56}"/>
              </c:ext>
            </c:extLst>
          </c:dPt>
          <c:cat>
            <c:numRef>
              <c:f>'Sheet1 (2)'!$H$16:$AB$16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'Sheet1 (2)'!$H$17:$AB$17</c:f>
              <c:numCache>
                <c:formatCode>General</c:formatCode>
                <c:ptCount val="21"/>
                <c:pt idx="0">
                  <c:v>967</c:v>
                </c:pt>
                <c:pt idx="1">
                  <c:v>1277</c:v>
                </c:pt>
                <c:pt idx="2">
                  <c:v>1710</c:v>
                </c:pt>
                <c:pt idx="3">
                  <c:v>1617</c:v>
                </c:pt>
                <c:pt idx="4">
                  <c:v>1626</c:v>
                </c:pt>
                <c:pt idx="5">
                  <c:v>2051</c:v>
                </c:pt>
                <c:pt idx="6">
                  <c:v>2120</c:v>
                </c:pt>
                <c:pt idx="7">
                  <c:v>2045</c:v>
                </c:pt>
                <c:pt idx="8">
                  <c:v>1367</c:v>
                </c:pt>
                <c:pt idx="9">
                  <c:v>482</c:v>
                </c:pt>
                <c:pt idx="10">
                  <c:v>778</c:v>
                </c:pt>
                <c:pt idx="11">
                  <c:v>347</c:v>
                </c:pt>
                <c:pt idx="12">
                  <c:v>829</c:v>
                </c:pt>
                <c:pt idx="13">
                  <c:v>751</c:v>
                </c:pt>
                <c:pt idx="14">
                  <c:v>954</c:v>
                </c:pt>
                <c:pt idx="15">
                  <c:v>877</c:v>
                </c:pt>
                <c:pt idx="16">
                  <c:v>1234</c:v>
                </c:pt>
                <c:pt idx="17">
                  <c:v>1540</c:v>
                </c:pt>
                <c:pt idx="18">
                  <c:v>2056</c:v>
                </c:pt>
                <c:pt idx="19">
                  <c:v>2011</c:v>
                </c:pt>
                <c:pt idx="20">
                  <c:v>2395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14-4713-8D9B-046E567D2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987480"/>
        <c:axId val="237987872"/>
      </c:barChart>
      <c:catAx>
        <c:axId val="23798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37987872"/>
        <c:crosses val="autoZero"/>
        <c:auto val="1"/>
        <c:lblAlgn val="ctr"/>
        <c:lblOffset val="100"/>
        <c:noMultiLvlLbl val="0"/>
      </c:catAx>
      <c:valAx>
        <c:axId val="237987872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237987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Spámyndir!$O$32</c:f>
              <c:strCache>
                <c:ptCount val="1"/>
                <c:pt idx="0">
                  <c:v>Byrjað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Spámyndir!$O$33:$O$36</c:f>
              <c:numCache>
                <c:formatCode>#,##0_ ;\-#,##0\ </c:formatCode>
                <c:ptCount val="4"/>
                <c:pt idx="0">
                  <c:v>2052</c:v>
                </c:pt>
                <c:pt idx="1">
                  <c:v>2932</c:v>
                </c:pt>
                <c:pt idx="2">
                  <c:v>3386</c:v>
                </c:pt>
                <c:pt idx="3">
                  <c:v>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C-4D92-929B-0D0C357CE147}"/>
            </c:ext>
          </c:extLst>
        </c:ser>
        <c:ser>
          <c:idx val="1"/>
          <c:order val="1"/>
          <c:tx>
            <c:strRef>
              <c:f>Spámyndir!$P$32</c:f>
              <c:strCache>
                <c:ptCount val="1"/>
                <c:pt idx="0">
                  <c:v>Lokið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Spámyndir!$P$33:$P$36</c:f>
              <c:numCache>
                <c:formatCode>#,##0_ ;\-#,##0\ </c:formatCode>
                <c:ptCount val="4"/>
                <c:pt idx="0">
                  <c:v>1540</c:v>
                </c:pt>
                <c:pt idx="1">
                  <c:v>2056</c:v>
                </c:pt>
                <c:pt idx="2">
                  <c:v>2011</c:v>
                </c:pt>
                <c:pt idx="3">
                  <c:v>2395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8C-4D92-929B-0D0C357CE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988656"/>
        <c:axId val="237989048"/>
      </c:barChart>
      <c:catAx>
        <c:axId val="23798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7989048"/>
        <c:crosses val="autoZero"/>
        <c:auto val="1"/>
        <c:lblAlgn val="ctr"/>
        <c:lblOffset val="100"/>
        <c:noMultiLvlLbl val="0"/>
      </c:catAx>
      <c:valAx>
        <c:axId val="23798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798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Spámyndir!$C$6</c:f>
              <c:strCache>
                <c:ptCount val="1"/>
                <c:pt idx="0">
                  <c:v>Reykjavík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Spámyndir!$D$4:$K$5</c:f>
              <c:multiLvlStrCache>
                <c:ptCount val="8"/>
                <c:lvl>
                  <c:pt idx="0">
                    <c:v>Byrjað</c:v>
                  </c:pt>
                  <c:pt idx="1">
                    <c:v>Lokið</c:v>
                  </c:pt>
                  <c:pt idx="2">
                    <c:v>Byrjað</c:v>
                  </c:pt>
                  <c:pt idx="3">
                    <c:v>Lokið</c:v>
                  </c:pt>
                  <c:pt idx="4">
                    <c:v>Byrjað</c:v>
                  </c:pt>
                  <c:pt idx="5">
                    <c:v>Lokið</c:v>
                  </c:pt>
                  <c:pt idx="6">
                    <c:v>Byrjað</c:v>
                  </c:pt>
                  <c:pt idx="7">
                    <c:v>Lokið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  <c:pt idx="4">
                    <c:v>2019</c:v>
                  </c:pt>
                  <c:pt idx="6">
                    <c:v>2020</c:v>
                  </c:pt>
                </c:lvl>
              </c:multiLvlStrCache>
            </c:multiLvlStrRef>
          </c:cat>
          <c:val>
            <c:numRef>
              <c:f>Spámyndir!$D$6:$K$6</c:f>
              <c:numCache>
                <c:formatCode>#,##0</c:formatCode>
                <c:ptCount val="8"/>
                <c:pt idx="0">
                  <c:v>741</c:v>
                </c:pt>
                <c:pt idx="1">
                  <c:v>505</c:v>
                </c:pt>
                <c:pt idx="2">
                  <c:v>1184</c:v>
                </c:pt>
                <c:pt idx="3">
                  <c:v>787</c:v>
                </c:pt>
                <c:pt idx="4">
                  <c:v>1664</c:v>
                </c:pt>
                <c:pt idx="5">
                  <c:v>774</c:v>
                </c:pt>
                <c:pt idx="6">
                  <c:v>1580</c:v>
                </c:pt>
                <c:pt idx="7">
                  <c:v>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A-4952-8721-A4BA6304B031}"/>
            </c:ext>
          </c:extLst>
        </c:ser>
        <c:ser>
          <c:idx val="1"/>
          <c:order val="1"/>
          <c:tx>
            <c:strRef>
              <c:f>Spámyndir!$C$7</c:f>
              <c:strCache>
                <c:ptCount val="1"/>
                <c:pt idx="0">
                  <c:v>Kópavogur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Spámyndir!$D$4:$K$5</c:f>
              <c:multiLvlStrCache>
                <c:ptCount val="8"/>
                <c:lvl>
                  <c:pt idx="0">
                    <c:v>Byrjað</c:v>
                  </c:pt>
                  <c:pt idx="1">
                    <c:v>Lokið</c:v>
                  </c:pt>
                  <c:pt idx="2">
                    <c:v>Byrjað</c:v>
                  </c:pt>
                  <c:pt idx="3">
                    <c:v>Lokið</c:v>
                  </c:pt>
                  <c:pt idx="4">
                    <c:v>Byrjað</c:v>
                  </c:pt>
                  <c:pt idx="5">
                    <c:v>Lokið</c:v>
                  </c:pt>
                  <c:pt idx="6">
                    <c:v>Byrjað</c:v>
                  </c:pt>
                  <c:pt idx="7">
                    <c:v>Lokið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  <c:pt idx="4">
                    <c:v>2019</c:v>
                  </c:pt>
                  <c:pt idx="6">
                    <c:v>2020</c:v>
                  </c:pt>
                </c:lvl>
              </c:multiLvlStrCache>
            </c:multiLvlStrRef>
          </c:cat>
          <c:val>
            <c:numRef>
              <c:f>Spámyndir!$D$7:$K$7</c:f>
              <c:numCache>
                <c:formatCode>#,##0</c:formatCode>
                <c:ptCount val="8"/>
                <c:pt idx="0">
                  <c:v>576</c:v>
                </c:pt>
                <c:pt idx="1">
                  <c:v>437</c:v>
                </c:pt>
                <c:pt idx="2">
                  <c:v>623</c:v>
                </c:pt>
                <c:pt idx="3">
                  <c:v>474</c:v>
                </c:pt>
                <c:pt idx="4">
                  <c:v>790</c:v>
                </c:pt>
                <c:pt idx="5">
                  <c:v>542</c:v>
                </c:pt>
                <c:pt idx="6">
                  <c:v>455</c:v>
                </c:pt>
                <c:pt idx="7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A-4952-8721-A4BA6304B031}"/>
            </c:ext>
          </c:extLst>
        </c:ser>
        <c:ser>
          <c:idx val="2"/>
          <c:order val="2"/>
          <c:tx>
            <c:strRef>
              <c:f>Spámyndir!$C$8</c:f>
              <c:strCache>
                <c:ptCount val="1"/>
                <c:pt idx="0">
                  <c:v>Garðabær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Spámyndir!$D$4:$K$5</c:f>
              <c:multiLvlStrCache>
                <c:ptCount val="8"/>
                <c:lvl>
                  <c:pt idx="0">
                    <c:v>Byrjað</c:v>
                  </c:pt>
                  <c:pt idx="1">
                    <c:v>Lokið</c:v>
                  </c:pt>
                  <c:pt idx="2">
                    <c:v>Byrjað</c:v>
                  </c:pt>
                  <c:pt idx="3">
                    <c:v>Lokið</c:v>
                  </c:pt>
                  <c:pt idx="4">
                    <c:v>Byrjað</c:v>
                  </c:pt>
                  <c:pt idx="5">
                    <c:v>Lokið</c:v>
                  </c:pt>
                  <c:pt idx="6">
                    <c:v>Byrjað</c:v>
                  </c:pt>
                  <c:pt idx="7">
                    <c:v>Lokið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  <c:pt idx="4">
                    <c:v>2019</c:v>
                  </c:pt>
                  <c:pt idx="6">
                    <c:v>2020</c:v>
                  </c:pt>
                </c:lvl>
              </c:multiLvlStrCache>
            </c:multiLvlStrRef>
          </c:cat>
          <c:val>
            <c:numRef>
              <c:f>Spámyndir!$D$8:$K$8</c:f>
              <c:numCache>
                <c:formatCode>#,##0</c:formatCode>
                <c:ptCount val="8"/>
                <c:pt idx="0">
                  <c:v>364</c:v>
                </c:pt>
                <c:pt idx="1">
                  <c:v>287</c:v>
                </c:pt>
                <c:pt idx="2">
                  <c:v>425</c:v>
                </c:pt>
                <c:pt idx="3">
                  <c:v>285</c:v>
                </c:pt>
                <c:pt idx="4">
                  <c:v>340</c:v>
                </c:pt>
                <c:pt idx="5">
                  <c:v>374</c:v>
                </c:pt>
                <c:pt idx="6">
                  <c:v>280</c:v>
                </c:pt>
                <c:pt idx="7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BA-4952-8721-A4BA6304B031}"/>
            </c:ext>
          </c:extLst>
        </c:ser>
        <c:ser>
          <c:idx val="3"/>
          <c:order val="3"/>
          <c:tx>
            <c:strRef>
              <c:f>Spámyndir!$C$9</c:f>
              <c:strCache>
                <c:ptCount val="1"/>
                <c:pt idx="0">
                  <c:v>Hafnarfjörður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Spámyndir!$D$4:$K$5</c:f>
              <c:multiLvlStrCache>
                <c:ptCount val="8"/>
                <c:lvl>
                  <c:pt idx="0">
                    <c:v>Byrjað</c:v>
                  </c:pt>
                  <c:pt idx="1">
                    <c:v>Lokið</c:v>
                  </c:pt>
                  <c:pt idx="2">
                    <c:v>Byrjað</c:v>
                  </c:pt>
                  <c:pt idx="3">
                    <c:v>Lokið</c:v>
                  </c:pt>
                  <c:pt idx="4">
                    <c:v>Byrjað</c:v>
                  </c:pt>
                  <c:pt idx="5">
                    <c:v>Lokið</c:v>
                  </c:pt>
                  <c:pt idx="6">
                    <c:v>Byrjað</c:v>
                  </c:pt>
                  <c:pt idx="7">
                    <c:v>Lokið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  <c:pt idx="4">
                    <c:v>2019</c:v>
                  </c:pt>
                  <c:pt idx="6">
                    <c:v>2020</c:v>
                  </c:pt>
                </c:lvl>
              </c:multiLvlStrCache>
            </c:multiLvlStrRef>
          </c:cat>
          <c:val>
            <c:numRef>
              <c:f>Spámyndir!$D$9:$K$9</c:f>
              <c:numCache>
                <c:formatCode>#,##0</c:formatCode>
                <c:ptCount val="8"/>
                <c:pt idx="0">
                  <c:v>100</c:v>
                </c:pt>
                <c:pt idx="1">
                  <c:v>132</c:v>
                </c:pt>
                <c:pt idx="2">
                  <c:v>200</c:v>
                </c:pt>
                <c:pt idx="3">
                  <c:v>130</c:v>
                </c:pt>
                <c:pt idx="4">
                  <c:v>367</c:v>
                </c:pt>
                <c:pt idx="5">
                  <c:v>50</c:v>
                </c:pt>
                <c:pt idx="6">
                  <c:v>335</c:v>
                </c:pt>
                <c:pt idx="7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BA-4952-8721-A4BA6304B031}"/>
            </c:ext>
          </c:extLst>
        </c:ser>
        <c:ser>
          <c:idx val="4"/>
          <c:order val="4"/>
          <c:tx>
            <c:strRef>
              <c:f>Spámyndir!$C$10</c:f>
              <c:strCache>
                <c:ptCount val="1"/>
                <c:pt idx="0">
                  <c:v>Mosfellsbær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Spámyndir!$D$4:$K$5</c:f>
              <c:multiLvlStrCache>
                <c:ptCount val="8"/>
                <c:lvl>
                  <c:pt idx="0">
                    <c:v>Byrjað</c:v>
                  </c:pt>
                  <c:pt idx="1">
                    <c:v>Lokið</c:v>
                  </c:pt>
                  <c:pt idx="2">
                    <c:v>Byrjað</c:v>
                  </c:pt>
                  <c:pt idx="3">
                    <c:v>Lokið</c:v>
                  </c:pt>
                  <c:pt idx="4">
                    <c:v>Byrjað</c:v>
                  </c:pt>
                  <c:pt idx="5">
                    <c:v>Lokið</c:v>
                  </c:pt>
                  <c:pt idx="6">
                    <c:v>Byrjað</c:v>
                  </c:pt>
                  <c:pt idx="7">
                    <c:v>Lokið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  <c:pt idx="4">
                    <c:v>2019</c:v>
                  </c:pt>
                  <c:pt idx="6">
                    <c:v>2020</c:v>
                  </c:pt>
                </c:lvl>
              </c:multiLvlStrCache>
            </c:multiLvlStrRef>
          </c:cat>
          <c:val>
            <c:numRef>
              <c:f>Spámyndir!$D$10:$K$10</c:f>
              <c:numCache>
                <c:formatCode>#,##0</c:formatCode>
                <c:ptCount val="8"/>
                <c:pt idx="0">
                  <c:v>240</c:v>
                </c:pt>
                <c:pt idx="1">
                  <c:v>150</c:v>
                </c:pt>
                <c:pt idx="2">
                  <c:v>405</c:v>
                </c:pt>
                <c:pt idx="3">
                  <c:v>370</c:v>
                </c:pt>
                <c:pt idx="4">
                  <c:v>140</c:v>
                </c:pt>
                <c:pt idx="5">
                  <c:v>240</c:v>
                </c:pt>
                <c:pt idx="6">
                  <c:v>440</c:v>
                </c:pt>
                <c:pt idx="7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BA-4952-8721-A4BA6304B031}"/>
            </c:ext>
          </c:extLst>
        </c:ser>
        <c:ser>
          <c:idx val="5"/>
          <c:order val="5"/>
          <c:tx>
            <c:strRef>
              <c:f>Spámyndir!$C$11</c:f>
              <c:strCache>
                <c:ptCount val="1"/>
                <c:pt idx="0">
                  <c:v>Seltjarnarnes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Spámyndir!$D$4:$K$5</c:f>
              <c:multiLvlStrCache>
                <c:ptCount val="8"/>
                <c:lvl>
                  <c:pt idx="0">
                    <c:v>Byrjað</c:v>
                  </c:pt>
                  <c:pt idx="1">
                    <c:v>Lokið</c:v>
                  </c:pt>
                  <c:pt idx="2">
                    <c:v>Byrjað</c:v>
                  </c:pt>
                  <c:pt idx="3">
                    <c:v>Lokið</c:v>
                  </c:pt>
                  <c:pt idx="4">
                    <c:v>Byrjað</c:v>
                  </c:pt>
                  <c:pt idx="5">
                    <c:v>Lokið</c:v>
                  </c:pt>
                  <c:pt idx="6">
                    <c:v>Byrjað</c:v>
                  </c:pt>
                  <c:pt idx="7">
                    <c:v>Lokið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  <c:pt idx="4">
                    <c:v>2019</c:v>
                  </c:pt>
                  <c:pt idx="6">
                    <c:v>2020</c:v>
                  </c:pt>
                </c:lvl>
              </c:multiLvlStrCache>
            </c:multiLvlStrRef>
          </c:cat>
          <c:val>
            <c:numRef>
              <c:f>Spámyndir!$D$11:$K$11</c:f>
              <c:numCache>
                <c:formatCode>#,##0</c:formatCode>
                <c:ptCount val="8"/>
                <c:pt idx="0">
                  <c:v>31</c:v>
                </c:pt>
                <c:pt idx="1">
                  <c:v>29</c:v>
                </c:pt>
                <c:pt idx="2">
                  <c:v>95</c:v>
                </c:pt>
                <c:pt idx="3">
                  <c:v>10</c:v>
                </c:pt>
                <c:pt idx="4">
                  <c:v>85</c:v>
                </c:pt>
                <c:pt idx="5">
                  <c:v>31</c:v>
                </c:pt>
                <c:pt idx="6">
                  <c:v>10</c:v>
                </c:pt>
                <c:pt idx="7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BA-4952-8721-A4BA6304B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100"/>
        <c:axId val="239226656"/>
        <c:axId val="239227048"/>
        <c:extLst/>
      </c:barChart>
      <c:lineChart>
        <c:grouping val="standard"/>
        <c:varyColors val="0"/>
        <c:ser>
          <c:idx val="6"/>
          <c:order val="6"/>
          <c:tx>
            <c:strRef>
              <c:f>Spámyndir!$C$12</c:f>
              <c:strCache>
                <c:ptCount val="1"/>
                <c:pt idx="0">
                  <c:v>Samtals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Spámyndir!$D$4:$K$5</c:f>
              <c:multiLvlStrCache>
                <c:ptCount val="8"/>
                <c:lvl>
                  <c:pt idx="0">
                    <c:v>Byrjað</c:v>
                  </c:pt>
                  <c:pt idx="1">
                    <c:v>Lokið</c:v>
                  </c:pt>
                  <c:pt idx="2">
                    <c:v>Byrjað</c:v>
                  </c:pt>
                  <c:pt idx="3">
                    <c:v>Lokið</c:v>
                  </c:pt>
                  <c:pt idx="4">
                    <c:v>Byrjað</c:v>
                  </c:pt>
                  <c:pt idx="5">
                    <c:v>Lokið</c:v>
                  </c:pt>
                  <c:pt idx="6">
                    <c:v>Byrjað</c:v>
                  </c:pt>
                  <c:pt idx="7">
                    <c:v>Lokið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  <c:pt idx="4">
                    <c:v>2019</c:v>
                  </c:pt>
                  <c:pt idx="6">
                    <c:v>2020</c:v>
                  </c:pt>
                </c:lvl>
              </c:multiLvlStrCache>
            </c:multiLvlStrRef>
          </c:cat>
          <c:val>
            <c:numRef>
              <c:f>Spámyndir!$D$12:$K$12</c:f>
              <c:numCache>
                <c:formatCode>#,##0</c:formatCode>
                <c:ptCount val="8"/>
                <c:pt idx="0">
                  <c:v>2052</c:v>
                </c:pt>
                <c:pt idx="1">
                  <c:v>1540</c:v>
                </c:pt>
                <c:pt idx="2">
                  <c:v>2932</c:v>
                </c:pt>
                <c:pt idx="3">
                  <c:v>2056</c:v>
                </c:pt>
                <c:pt idx="4">
                  <c:v>3386</c:v>
                </c:pt>
                <c:pt idx="5">
                  <c:v>2011</c:v>
                </c:pt>
                <c:pt idx="6">
                  <c:v>3100</c:v>
                </c:pt>
                <c:pt idx="7">
                  <c:v>2395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6BA-4952-8721-A4BA6304B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226656"/>
        <c:axId val="239227048"/>
      </c:lineChart>
      <c:catAx>
        <c:axId val="23922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9227048"/>
        <c:crosses val="autoZero"/>
        <c:auto val="1"/>
        <c:lblAlgn val="ctr"/>
        <c:lblOffset val="100"/>
        <c:noMultiLvlLbl val="0"/>
      </c:catAx>
      <c:valAx>
        <c:axId val="239227048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922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Spámyndir!$C$103</c:f>
              <c:strCache>
                <c:ptCount val="1"/>
                <c:pt idx="0">
                  <c:v>Reykjavík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Spámyndir!$D$90:$G$90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Spámyndir!$D$103:$G$103</c:f>
              <c:numCache>
                <c:formatCode>_(* #,##0_);_(* \(#,##0\);_(* "-"_);_(@_)</c:formatCode>
                <c:ptCount val="4"/>
                <c:pt idx="0">
                  <c:v>505</c:v>
                </c:pt>
                <c:pt idx="1">
                  <c:v>787</c:v>
                </c:pt>
                <c:pt idx="2">
                  <c:v>774</c:v>
                </c:pt>
                <c:pt idx="3">
                  <c:v>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8-4136-A788-8095AA5C807E}"/>
            </c:ext>
          </c:extLst>
        </c:ser>
        <c:ser>
          <c:idx val="1"/>
          <c:order val="1"/>
          <c:tx>
            <c:strRef>
              <c:f>Spámyndir!$C$104</c:f>
              <c:strCache>
                <c:ptCount val="1"/>
                <c:pt idx="0">
                  <c:v>Seltjarnarnes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Spámyndir!$D$90:$G$90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Spámyndir!$D$104:$G$104</c:f>
              <c:numCache>
                <c:formatCode>_(* #,##0_);_(* \(#,##0\);_(* "-"_);_(@_)</c:formatCode>
                <c:ptCount val="4"/>
                <c:pt idx="0">
                  <c:v>437</c:v>
                </c:pt>
                <c:pt idx="1">
                  <c:v>474</c:v>
                </c:pt>
                <c:pt idx="2">
                  <c:v>542</c:v>
                </c:pt>
                <c:pt idx="3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B8-4136-A788-8095AA5C807E}"/>
            </c:ext>
          </c:extLst>
        </c:ser>
        <c:ser>
          <c:idx val="2"/>
          <c:order val="2"/>
          <c:tx>
            <c:strRef>
              <c:f>Spámyndir!$C$105</c:f>
              <c:strCache>
                <c:ptCount val="1"/>
                <c:pt idx="0">
                  <c:v>Kópavogur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Spámyndir!$D$90:$G$90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Spámyndir!$D$105:$G$105</c:f>
              <c:numCache>
                <c:formatCode>_(* #,##0_);_(* \(#,##0\);_(* "-"_);_(@_)</c:formatCode>
                <c:ptCount val="4"/>
                <c:pt idx="0">
                  <c:v>287</c:v>
                </c:pt>
                <c:pt idx="1">
                  <c:v>285</c:v>
                </c:pt>
                <c:pt idx="2">
                  <c:v>374</c:v>
                </c:pt>
                <c:pt idx="3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B8-4136-A788-8095AA5C807E}"/>
            </c:ext>
          </c:extLst>
        </c:ser>
        <c:ser>
          <c:idx val="3"/>
          <c:order val="3"/>
          <c:tx>
            <c:strRef>
              <c:f>Spámyndir!$C$106</c:f>
              <c:strCache>
                <c:ptCount val="1"/>
                <c:pt idx="0">
                  <c:v>Garðabær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Spámyndir!$D$90:$G$90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Spámyndir!$D$106:$G$106</c:f>
              <c:numCache>
                <c:formatCode>_(* #,##0_);_(* \(#,##0\);_(* "-"_);_(@_)</c:formatCode>
                <c:ptCount val="4"/>
                <c:pt idx="0">
                  <c:v>132</c:v>
                </c:pt>
                <c:pt idx="1">
                  <c:v>130</c:v>
                </c:pt>
                <c:pt idx="2">
                  <c:v>50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B8-4136-A788-8095AA5C807E}"/>
            </c:ext>
          </c:extLst>
        </c:ser>
        <c:ser>
          <c:idx val="4"/>
          <c:order val="4"/>
          <c:tx>
            <c:strRef>
              <c:f>Spámyndir!$C$107</c:f>
              <c:strCache>
                <c:ptCount val="1"/>
                <c:pt idx="0">
                  <c:v>Hafnarfjörður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Spámyndir!$D$90:$G$90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Spámyndir!$D$107:$G$107</c:f>
              <c:numCache>
                <c:formatCode>_(* #,##0_);_(* \(#,##0\);_(* "-"_);_(@_)</c:formatCode>
                <c:ptCount val="4"/>
                <c:pt idx="0">
                  <c:v>150</c:v>
                </c:pt>
                <c:pt idx="1">
                  <c:v>370</c:v>
                </c:pt>
                <c:pt idx="2">
                  <c:v>240</c:v>
                </c:pt>
                <c:pt idx="3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B8-4136-A788-8095AA5C807E}"/>
            </c:ext>
          </c:extLst>
        </c:ser>
        <c:ser>
          <c:idx val="5"/>
          <c:order val="5"/>
          <c:tx>
            <c:strRef>
              <c:f>Spámyndir!$C$108</c:f>
              <c:strCache>
                <c:ptCount val="1"/>
                <c:pt idx="0">
                  <c:v>Mosfellsbær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Spámyndir!$D$90:$G$90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Spámyndir!$D$108:$G$108</c:f>
              <c:numCache>
                <c:formatCode>_(* #,##0_);_(* \(#,##0\);_(* "-"_);_(@_)</c:formatCode>
                <c:ptCount val="4"/>
                <c:pt idx="0">
                  <c:v>29</c:v>
                </c:pt>
                <c:pt idx="1">
                  <c:v>10</c:v>
                </c:pt>
                <c:pt idx="2">
                  <c:v>31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B8-4136-A788-8095AA5C8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989832"/>
        <c:axId val="239225872"/>
      </c:barChart>
      <c:lineChart>
        <c:grouping val="standard"/>
        <c:varyColors val="0"/>
        <c:ser>
          <c:idx val="7"/>
          <c:order val="6"/>
          <c:tx>
            <c:strRef>
              <c:f>Spámyndir!$C$110</c:f>
              <c:strCache>
                <c:ptCount val="1"/>
                <c:pt idx="0">
                  <c:v>Samtals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Spámyndir!$D$90:$G$90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Spámyndir!$D$110:$G$110</c:f>
              <c:numCache>
                <c:formatCode>_(* #,##0_);_(* \(#,##0\);_(* "-"_);_(@_)</c:formatCode>
                <c:ptCount val="4"/>
                <c:pt idx="0">
                  <c:v>1540</c:v>
                </c:pt>
                <c:pt idx="1">
                  <c:v>2056</c:v>
                </c:pt>
                <c:pt idx="2">
                  <c:v>2011</c:v>
                </c:pt>
                <c:pt idx="3">
                  <c:v>2395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6B8-4136-A788-8095AA5C8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989832"/>
        <c:axId val="239225872"/>
      </c:lineChart>
      <c:catAx>
        <c:axId val="23798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9225872"/>
        <c:crosses val="autoZero"/>
        <c:auto val="1"/>
        <c:lblAlgn val="ctr"/>
        <c:lblOffset val="100"/>
        <c:noMultiLvlLbl val="0"/>
      </c:catAx>
      <c:valAx>
        <c:axId val="239225872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fullgerðra íbúða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798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'[Talning Höfuðborgarsvæðið Sept 2017 og Spá 2017-2020 mki v2.xlsx]Spámyndir'!$AI$6</c:f>
              <c:strCache>
                <c:ptCount val="1"/>
                <c:pt idx="0">
                  <c:v>Spá í okt. 2017</c:v>
                </c:pt>
              </c:strCache>
            </c:strRef>
          </c:tx>
          <c:spPr>
            <a:solidFill>
              <a:srgbClr val="293C87"/>
            </a:solidFill>
            <a:ln>
              <a:noFill/>
            </a:ln>
            <a:effectLst/>
          </c:spPr>
          <c:invertIfNegative val="0"/>
          <c:cat>
            <c:strRef>
              <c:f>'[Talning Höfuðborgarsvæðið Sept 2017 og Spá 2017-2020 mki v2.xlsx]Spámyndir'!$AJ$5:$AN$5</c:f>
              <c:strCache>
                <c:ptCount val="5"/>
                <c:pt idx="0">
                  <c:v>2016 raun</c:v>
                </c:pt>
                <c:pt idx="1">
                  <c:v>2017 áætlun</c:v>
                </c:pt>
                <c:pt idx="2">
                  <c:v>2018 spá</c:v>
                </c:pt>
                <c:pt idx="3">
                  <c:v>2019 spá</c:v>
                </c:pt>
                <c:pt idx="4">
                  <c:v>2020 spá</c:v>
                </c:pt>
              </c:strCache>
            </c:strRef>
          </c:cat>
          <c:val>
            <c:numRef>
              <c:f>'[Talning Höfuðborgarsvæðið Sept 2017 og Spá 2017-2020 mki v2.xlsx]Spámyndir'!$AJ$6:$AN$6</c:f>
              <c:numCache>
                <c:formatCode>#,##0</c:formatCode>
                <c:ptCount val="5"/>
                <c:pt idx="0">
                  <c:v>1296</c:v>
                </c:pt>
                <c:pt idx="1">
                  <c:v>1540</c:v>
                </c:pt>
                <c:pt idx="2">
                  <c:v>2056</c:v>
                </c:pt>
                <c:pt idx="3">
                  <c:v>2011</c:v>
                </c:pt>
                <c:pt idx="4">
                  <c:v>2395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4-416B-831A-ED39F1ED6D29}"/>
            </c:ext>
          </c:extLst>
        </c:ser>
        <c:ser>
          <c:idx val="1"/>
          <c:order val="1"/>
          <c:tx>
            <c:strRef>
              <c:f>'[Talning Höfuðborgarsvæðið Sept 2017 og Spá 2017-2020 mki v2.xlsx]Spámyndir'!$AI$7</c:f>
              <c:strCache>
                <c:ptCount val="1"/>
                <c:pt idx="0">
                  <c:v>Spá í feb. 2017</c:v>
                </c:pt>
              </c:strCache>
            </c:strRef>
          </c:tx>
          <c:spPr>
            <a:solidFill>
              <a:srgbClr val="DB5324"/>
            </a:solidFill>
            <a:ln>
              <a:noFill/>
            </a:ln>
            <a:effectLst/>
          </c:spPr>
          <c:invertIfNegative val="0"/>
          <c:cat>
            <c:strRef>
              <c:f>'[Talning Höfuðborgarsvæðið Sept 2017 og Spá 2017-2020 mki v2.xlsx]Spámyndir'!$AJ$5:$AN$5</c:f>
              <c:strCache>
                <c:ptCount val="5"/>
                <c:pt idx="0">
                  <c:v>2016 raun</c:v>
                </c:pt>
                <c:pt idx="1">
                  <c:v>2017 áætlun</c:v>
                </c:pt>
                <c:pt idx="2">
                  <c:v>2018 spá</c:v>
                </c:pt>
                <c:pt idx="3">
                  <c:v>2019 spá</c:v>
                </c:pt>
                <c:pt idx="4">
                  <c:v>2020 spá</c:v>
                </c:pt>
              </c:strCache>
            </c:strRef>
          </c:cat>
          <c:val>
            <c:numRef>
              <c:f>'[Talning Höfuðborgarsvæðið Sept 2017 og Spá 2017-2020 mki v2.xlsx]Spámyndir'!$AJ$7:$AN$7</c:f>
              <c:numCache>
                <c:formatCode>#,##0</c:formatCode>
                <c:ptCount val="5"/>
                <c:pt idx="0">
                  <c:v>1296</c:v>
                </c:pt>
                <c:pt idx="1">
                  <c:v>1598</c:v>
                </c:pt>
                <c:pt idx="2">
                  <c:v>1921</c:v>
                </c:pt>
                <c:pt idx="3">
                  <c:v>2626</c:v>
                </c:pt>
                <c:pt idx="4">
                  <c:v>2631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4-416B-831A-ED39F1ED6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846040"/>
        <c:axId val="659845056"/>
      </c:barChart>
      <c:catAx>
        <c:axId val="65984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659845056"/>
        <c:crosses val="autoZero"/>
        <c:auto val="1"/>
        <c:lblAlgn val="ctr"/>
        <c:lblOffset val="100"/>
        <c:noMultiLvlLbl val="0"/>
      </c:catAx>
      <c:valAx>
        <c:axId val="65984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Fjöldi</a:t>
                </a:r>
                <a:r>
                  <a:rPr lang="en-US" baseline="0"/>
                  <a:t> fullgerðra íbúða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s-I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s-IS"/>
          </a:p>
        </c:txPr>
        <c:crossAx val="659846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is-I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Spámyndir!$C$32</c:f>
              <c:strCache>
                <c:ptCount val="1"/>
                <c:pt idx="0">
                  <c:v>Byrjað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Spámyndir!$C$33:$C$36</c:f>
              <c:numCache>
                <c:formatCode>#,##0_ ;\-#,##0\ </c:formatCode>
                <c:ptCount val="4"/>
                <c:pt idx="0">
                  <c:v>741</c:v>
                </c:pt>
                <c:pt idx="1">
                  <c:v>1184</c:v>
                </c:pt>
                <c:pt idx="2">
                  <c:v>1664</c:v>
                </c:pt>
                <c:pt idx="3">
                  <c:v>1580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2-4DEA-946F-0169E20634C7}"/>
            </c:ext>
          </c:extLst>
        </c:ser>
        <c:ser>
          <c:idx val="1"/>
          <c:order val="1"/>
          <c:tx>
            <c:strRef>
              <c:f>Spámyndir!$D$32</c:f>
              <c:strCache>
                <c:ptCount val="1"/>
                <c:pt idx="0">
                  <c:v>Lokið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Spámyndir!$D$33:$D$36</c:f>
              <c:numCache>
                <c:formatCode>#,##0_ ;\-#,##0\ </c:formatCode>
                <c:ptCount val="4"/>
                <c:pt idx="0">
                  <c:v>505</c:v>
                </c:pt>
                <c:pt idx="1">
                  <c:v>787</c:v>
                </c:pt>
                <c:pt idx="2">
                  <c:v>774</c:v>
                </c:pt>
                <c:pt idx="3">
                  <c:v>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A2-4DEA-946F-0169E2063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227832"/>
        <c:axId val="239228224"/>
      </c:barChart>
      <c:catAx>
        <c:axId val="23922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9228224"/>
        <c:crosses val="autoZero"/>
        <c:auto val="1"/>
        <c:lblAlgn val="ctr"/>
        <c:lblOffset val="100"/>
        <c:noMultiLvlLbl val="0"/>
      </c:catAx>
      <c:valAx>
        <c:axId val="23922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9227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Spámyndir!$E$32</c:f>
              <c:strCache>
                <c:ptCount val="1"/>
                <c:pt idx="0">
                  <c:v>Byrjað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Spámyndir!$E$33:$E$36</c:f>
              <c:numCache>
                <c:formatCode>#,##0_ ;\-#,##0\ </c:formatCode>
                <c:ptCount val="4"/>
                <c:pt idx="0">
                  <c:v>576</c:v>
                </c:pt>
                <c:pt idx="1">
                  <c:v>623</c:v>
                </c:pt>
                <c:pt idx="2">
                  <c:v>790</c:v>
                </c:pt>
                <c:pt idx="3">
                  <c:v>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A-4756-A5C6-706BF096AB93}"/>
            </c:ext>
          </c:extLst>
        </c:ser>
        <c:ser>
          <c:idx val="1"/>
          <c:order val="1"/>
          <c:tx>
            <c:strRef>
              <c:f>Spámyndir!$F$32</c:f>
              <c:strCache>
                <c:ptCount val="1"/>
                <c:pt idx="0">
                  <c:v>Lokið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Spámyndir!$F$33:$F$36</c:f>
              <c:numCache>
                <c:formatCode>#,##0_ ;\-#,##0\ </c:formatCode>
                <c:ptCount val="4"/>
                <c:pt idx="0">
                  <c:v>437</c:v>
                </c:pt>
                <c:pt idx="1">
                  <c:v>474</c:v>
                </c:pt>
                <c:pt idx="2">
                  <c:v>542</c:v>
                </c:pt>
                <c:pt idx="3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A-4756-A5C6-706BF096A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229008"/>
        <c:axId val="239229400"/>
      </c:barChart>
      <c:catAx>
        <c:axId val="23922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9229400"/>
        <c:crosses val="autoZero"/>
        <c:auto val="1"/>
        <c:lblAlgn val="ctr"/>
        <c:lblOffset val="100"/>
        <c:noMultiLvlLbl val="0"/>
      </c:catAx>
      <c:valAx>
        <c:axId val="239229400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922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Spámyndir!$G$32</c:f>
              <c:strCache>
                <c:ptCount val="1"/>
                <c:pt idx="0">
                  <c:v>Byrjað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Spámyndir!$G$33:$G$36</c:f>
              <c:numCache>
                <c:formatCode>#,##0_ ;\-#,##0\ </c:formatCode>
                <c:ptCount val="4"/>
                <c:pt idx="0">
                  <c:v>364</c:v>
                </c:pt>
                <c:pt idx="1">
                  <c:v>425</c:v>
                </c:pt>
                <c:pt idx="2">
                  <c:v>340</c:v>
                </c:pt>
                <c:pt idx="3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F-4D43-8910-4D1F6519F147}"/>
            </c:ext>
          </c:extLst>
        </c:ser>
        <c:ser>
          <c:idx val="1"/>
          <c:order val="1"/>
          <c:tx>
            <c:strRef>
              <c:f>Spámyndir!$H$32</c:f>
              <c:strCache>
                <c:ptCount val="1"/>
                <c:pt idx="0">
                  <c:v>Lokið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Spámyndir!$H$33:$H$36</c:f>
              <c:numCache>
                <c:formatCode>#,##0_ ;\-#,##0\ </c:formatCode>
                <c:ptCount val="4"/>
                <c:pt idx="0">
                  <c:v>287</c:v>
                </c:pt>
                <c:pt idx="1">
                  <c:v>285</c:v>
                </c:pt>
                <c:pt idx="2">
                  <c:v>374</c:v>
                </c:pt>
                <c:pt idx="3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AF-4D43-8910-4D1F6519F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542216"/>
        <c:axId val="239542608"/>
      </c:barChart>
      <c:catAx>
        <c:axId val="23954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9542608"/>
        <c:crosses val="autoZero"/>
        <c:auto val="1"/>
        <c:lblAlgn val="ctr"/>
        <c:lblOffset val="100"/>
        <c:noMultiLvlLbl val="0"/>
      </c:catAx>
      <c:valAx>
        <c:axId val="239542608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954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Spámyndir!$I$32</c:f>
              <c:strCache>
                <c:ptCount val="1"/>
                <c:pt idx="0">
                  <c:v>Byrjað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Spámyndir!$I$33:$I$36</c:f>
              <c:numCache>
                <c:formatCode>#,##0_ ;\-#,##0\ 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367</c:v>
                </c:pt>
                <c:pt idx="3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3-4937-A24D-ADAF708F688C}"/>
            </c:ext>
          </c:extLst>
        </c:ser>
        <c:ser>
          <c:idx val="1"/>
          <c:order val="1"/>
          <c:tx>
            <c:strRef>
              <c:f>Spámyndir!$J$32</c:f>
              <c:strCache>
                <c:ptCount val="1"/>
                <c:pt idx="0">
                  <c:v>Lokið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Spámyndir!$J$33:$J$36</c:f>
              <c:numCache>
                <c:formatCode>#,##0_ ;\-#,##0\ </c:formatCode>
                <c:ptCount val="4"/>
                <c:pt idx="0">
                  <c:v>132</c:v>
                </c:pt>
                <c:pt idx="1">
                  <c:v>130</c:v>
                </c:pt>
                <c:pt idx="2">
                  <c:v>50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3-4937-A24D-ADAF708F6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543392"/>
        <c:axId val="239543784"/>
      </c:barChart>
      <c:catAx>
        <c:axId val="23954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9543784"/>
        <c:crosses val="autoZero"/>
        <c:auto val="1"/>
        <c:lblAlgn val="ctr"/>
        <c:lblOffset val="100"/>
        <c:noMultiLvlLbl val="0"/>
      </c:catAx>
      <c:valAx>
        <c:axId val="239543784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954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'HBS-2'!$N$5</c:f>
              <c:strCache>
                <c:ptCount val="1"/>
                <c:pt idx="0">
                  <c:v>Að fokheldu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'HBS-2'!$M$6:$M$10</c:f>
              <c:strCache>
                <c:ptCount val="5"/>
                <c:pt idx="0">
                  <c:v>okt.15</c:v>
                </c:pt>
                <c:pt idx="1">
                  <c:v>feb.16</c:v>
                </c:pt>
                <c:pt idx="2">
                  <c:v>sep.16</c:v>
                </c:pt>
                <c:pt idx="3">
                  <c:v>feb.17</c:v>
                </c:pt>
                <c:pt idx="4">
                  <c:v>sep.17</c:v>
                </c:pt>
              </c:strCache>
            </c:strRef>
          </c:cat>
          <c:val>
            <c:numRef>
              <c:f>'HBS-2'!$N$6:$N$10</c:f>
              <c:numCache>
                <c:formatCode>#,##0</c:formatCode>
                <c:ptCount val="5"/>
                <c:pt idx="0">
                  <c:v>980</c:v>
                </c:pt>
                <c:pt idx="1">
                  <c:v>1296</c:v>
                </c:pt>
                <c:pt idx="2">
                  <c:v>1521</c:v>
                </c:pt>
                <c:pt idx="3">
                  <c:v>1641</c:v>
                </c:pt>
                <c:pt idx="4">
                  <c:v>1719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8B-442B-AE1D-1A32BB43E008}"/>
            </c:ext>
          </c:extLst>
        </c:ser>
        <c:ser>
          <c:idx val="1"/>
          <c:order val="1"/>
          <c:tx>
            <c:strRef>
              <c:f>'HBS-2'!$O$5</c:f>
              <c:strCache>
                <c:ptCount val="1"/>
                <c:pt idx="0">
                  <c:v>Fokhelt og lengra komið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'HBS-2'!$M$6:$M$10</c:f>
              <c:strCache>
                <c:ptCount val="5"/>
                <c:pt idx="0">
                  <c:v>okt.15</c:v>
                </c:pt>
                <c:pt idx="1">
                  <c:v>feb.16</c:v>
                </c:pt>
                <c:pt idx="2">
                  <c:v>sep.16</c:v>
                </c:pt>
                <c:pt idx="3">
                  <c:v>feb.17</c:v>
                </c:pt>
                <c:pt idx="4">
                  <c:v>sep.17</c:v>
                </c:pt>
              </c:strCache>
            </c:strRef>
          </c:cat>
          <c:val>
            <c:numRef>
              <c:f>'HBS-2'!$O$6:$O$10</c:f>
              <c:numCache>
                <c:formatCode>#,##0</c:formatCode>
                <c:ptCount val="5"/>
                <c:pt idx="0">
                  <c:v>1419</c:v>
                </c:pt>
                <c:pt idx="1">
                  <c:v>1260</c:v>
                </c:pt>
                <c:pt idx="2">
                  <c:v>1437</c:v>
                </c:pt>
                <c:pt idx="3">
                  <c:v>1614</c:v>
                </c:pt>
                <c:pt idx="4">
                  <c:v>2015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8B-442B-AE1D-1A32BB43E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28472"/>
        <c:axId val="52343928"/>
      </c:barChart>
      <c:catAx>
        <c:axId val="5282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2343928"/>
        <c:crosses val="autoZero"/>
        <c:auto val="1"/>
        <c:lblAlgn val="ctr"/>
        <c:lblOffset val="100"/>
        <c:noMultiLvlLbl val="0"/>
      </c:catAx>
      <c:valAx>
        <c:axId val="5234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 í byggingu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282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Spámyndir!$K$32</c:f>
              <c:strCache>
                <c:ptCount val="1"/>
                <c:pt idx="0">
                  <c:v>Byrjað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Spámyndir!$K$33:$K$36</c:f>
              <c:numCache>
                <c:formatCode>#,##0_ ;\-#,##0\ </c:formatCode>
                <c:ptCount val="4"/>
                <c:pt idx="0">
                  <c:v>240</c:v>
                </c:pt>
                <c:pt idx="1">
                  <c:v>405</c:v>
                </c:pt>
                <c:pt idx="2">
                  <c:v>140</c:v>
                </c:pt>
                <c:pt idx="3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A1-4AE7-8415-32F4EF45281E}"/>
            </c:ext>
          </c:extLst>
        </c:ser>
        <c:ser>
          <c:idx val="1"/>
          <c:order val="1"/>
          <c:tx>
            <c:strRef>
              <c:f>Spámyndir!$L$32</c:f>
              <c:strCache>
                <c:ptCount val="1"/>
                <c:pt idx="0">
                  <c:v>Lokið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Spámyndir!$L$33:$L$36</c:f>
              <c:numCache>
                <c:formatCode>#,##0_ ;\-#,##0\ </c:formatCode>
                <c:ptCount val="4"/>
                <c:pt idx="0">
                  <c:v>150</c:v>
                </c:pt>
                <c:pt idx="1">
                  <c:v>370</c:v>
                </c:pt>
                <c:pt idx="2">
                  <c:v>240</c:v>
                </c:pt>
                <c:pt idx="3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A1-4AE7-8415-32F4EF452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544568"/>
        <c:axId val="239544960"/>
      </c:barChart>
      <c:catAx>
        <c:axId val="23954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9544960"/>
        <c:crosses val="autoZero"/>
        <c:auto val="1"/>
        <c:lblAlgn val="ctr"/>
        <c:lblOffset val="100"/>
        <c:noMultiLvlLbl val="0"/>
      </c:catAx>
      <c:valAx>
        <c:axId val="239544960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954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Spámyndir!$M$32</c:f>
              <c:strCache>
                <c:ptCount val="1"/>
                <c:pt idx="0">
                  <c:v>Byrjað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Spámyndir!$M$33:$M$36</c:f>
              <c:numCache>
                <c:formatCode>#,##0_ ;\-#,##0\ </c:formatCode>
                <c:ptCount val="4"/>
                <c:pt idx="0">
                  <c:v>31</c:v>
                </c:pt>
                <c:pt idx="1">
                  <c:v>95</c:v>
                </c:pt>
                <c:pt idx="2">
                  <c:v>85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5-4D65-AE5F-3F2B022055B8}"/>
            </c:ext>
          </c:extLst>
        </c:ser>
        <c:ser>
          <c:idx val="1"/>
          <c:order val="1"/>
          <c:tx>
            <c:strRef>
              <c:f>Spámyndir!$N$32</c:f>
              <c:strCache>
                <c:ptCount val="1"/>
                <c:pt idx="0">
                  <c:v>Lokið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Spámyndir!$B$33:$B$36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Spámyndir!$N$33:$N$36</c:f>
              <c:numCache>
                <c:formatCode>#,##0_ ;\-#,##0\ </c:formatCode>
                <c:ptCount val="4"/>
                <c:pt idx="0">
                  <c:v>29</c:v>
                </c:pt>
                <c:pt idx="1">
                  <c:v>10</c:v>
                </c:pt>
                <c:pt idx="2">
                  <c:v>31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5-4D65-AE5F-3F2B02205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155832"/>
        <c:axId val="240156224"/>
      </c:barChart>
      <c:catAx>
        <c:axId val="24015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40156224"/>
        <c:crosses val="autoZero"/>
        <c:auto val="1"/>
        <c:lblAlgn val="ctr"/>
        <c:lblOffset val="100"/>
        <c:noMultiLvlLbl val="0"/>
      </c:catAx>
      <c:valAx>
        <c:axId val="240156224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40155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Reykjavík!$B$5</c:f>
              <c:strCache>
                <c:ptCount val="1"/>
                <c:pt idx="0">
                  <c:v>Að fokheldu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Reykjavík!$C$4:$P$4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Reykjavík!$C$5:$P$5</c:f>
              <c:numCache>
                <c:formatCode>#,##0</c:formatCode>
                <c:ptCount val="14"/>
                <c:pt idx="0">
                  <c:v>88</c:v>
                </c:pt>
                <c:pt idx="1">
                  <c:v>83</c:v>
                </c:pt>
                <c:pt idx="2">
                  <c:v>103</c:v>
                </c:pt>
                <c:pt idx="3">
                  <c:v>86</c:v>
                </c:pt>
                <c:pt idx="4">
                  <c:v>141</c:v>
                </c:pt>
                <c:pt idx="5">
                  <c:v>282</c:v>
                </c:pt>
                <c:pt idx="6">
                  <c:v>382</c:v>
                </c:pt>
                <c:pt idx="7">
                  <c:v>466</c:v>
                </c:pt>
                <c:pt idx="8">
                  <c:v>455</c:v>
                </c:pt>
                <c:pt idx="9">
                  <c:v>489</c:v>
                </c:pt>
                <c:pt idx="10">
                  <c:v>585</c:v>
                </c:pt>
                <c:pt idx="11">
                  <c:v>557</c:v>
                </c:pt>
                <c:pt idx="12">
                  <c:v>594</c:v>
                </c:pt>
                <c:pt idx="13" formatCode="General">
                  <c:v>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A-4080-A203-CD6F0CFD2D7C}"/>
            </c:ext>
          </c:extLst>
        </c:ser>
        <c:ser>
          <c:idx val="1"/>
          <c:order val="1"/>
          <c:tx>
            <c:strRef>
              <c:f>Reykjavík!$B$6</c:f>
              <c:strCache>
                <c:ptCount val="1"/>
                <c:pt idx="0">
                  <c:v>Fokhelt og lengra komið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Reykjavík!$C$4:$P$4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Reykjavík!$C$6:$P$6</c:f>
              <c:numCache>
                <c:formatCode>#,##0</c:formatCode>
                <c:ptCount val="14"/>
                <c:pt idx="0">
                  <c:v>476</c:v>
                </c:pt>
                <c:pt idx="1">
                  <c:v>398</c:v>
                </c:pt>
                <c:pt idx="2">
                  <c:v>397</c:v>
                </c:pt>
                <c:pt idx="3">
                  <c:v>290</c:v>
                </c:pt>
                <c:pt idx="4">
                  <c:v>280</c:v>
                </c:pt>
                <c:pt idx="5">
                  <c:v>227</c:v>
                </c:pt>
                <c:pt idx="6">
                  <c:v>195</c:v>
                </c:pt>
                <c:pt idx="7">
                  <c:v>431</c:v>
                </c:pt>
                <c:pt idx="8">
                  <c:v>412</c:v>
                </c:pt>
                <c:pt idx="9">
                  <c:v>538</c:v>
                </c:pt>
                <c:pt idx="10">
                  <c:v>518</c:v>
                </c:pt>
                <c:pt idx="11">
                  <c:v>709</c:v>
                </c:pt>
                <c:pt idx="12">
                  <c:v>634</c:v>
                </c:pt>
                <c:pt idx="13" formatCode="General">
                  <c:v>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4A-4080-A203-CD6F0CFD2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17960"/>
        <c:axId val="52387232"/>
      </c:barChart>
      <c:lineChart>
        <c:grouping val="standard"/>
        <c:varyColors val="0"/>
        <c:ser>
          <c:idx val="2"/>
          <c:order val="2"/>
          <c:tx>
            <c:strRef>
              <c:f>Reykjavík!$B$7</c:f>
              <c:strCache>
                <c:ptCount val="1"/>
                <c:pt idx="0">
                  <c:v>Samtals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Reykjavík!$C$4:$P$4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Reykjavík!$C$7:$P$7</c:f>
              <c:numCache>
                <c:formatCode>#,##0</c:formatCode>
                <c:ptCount val="14"/>
                <c:pt idx="0">
                  <c:v>564</c:v>
                </c:pt>
                <c:pt idx="1">
                  <c:v>481</c:v>
                </c:pt>
                <c:pt idx="2">
                  <c:v>500</c:v>
                </c:pt>
                <c:pt idx="3">
                  <c:v>376</c:v>
                </c:pt>
                <c:pt idx="4">
                  <c:v>421</c:v>
                </c:pt>
                <c:pt idx="5">
                  <c:v>509</c:v>
                </c:pt>
                <c:pt idx="6">
                  <c:v>577</c:v>
                </c:pt>
                <c:pt idx="7">
                  <c:v>897</c:v>
                </c:pt>
                <c:pt idx="8">
                  <c:v>867</c:v>
                </c:pt>
                <c:pt idx="9">
                  <c:v>1027</c:v>
                </c:pt>
                <c:pt idx="10">
                  <c:v>1103</c:v>
                </c:pt>
                <c:pt idx="11">
                  <c:v>1266</c:v>
                </c:pt>
                <c:pt idx="12">
                  <c:v>1228</c:v>
                </c:pt>
                <c:pt idx="13">
                  <c:v>1509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4A-4080-A203-CD6F0CFD2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17960"/>
        <c:axId val="52387232"/>
      </c:lineChart>
      <c:catAx>
        <c:axId val="53817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2387232"/>
        <c:crosses val="autoZero"/>
        <c:auto val="1"/>
        <c:lblAlgn val="ctr"/>
        <c:lblOffset val="100"/>
        <c:noMultiLvlLbl val="0"/>
      </c:catAx>
      <c:valAx>
        <c:axId val="5238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 í byggingu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381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Kópavogur!$B$5</c:f>
              <c:strCache>
                <c:ptCount val="1"/>
                <c:pt idx="0">
                  <c:v>Að fokheldu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Kópavogur!$C$4:$P$4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Kópavogur!$C$5:$P$5</c:f>
              <c:numCache>
                <c:formatCode>#,##0</c:formatCode>
                <c:ptCount val="14"/>
                <c:pt idx="0">
                  <c:v>88</c:v>
                </c:pt>
                <c:pt idx="1">
                  <c:v>98</c:v>
                </c:pt>
                <c:pt idx="2">
                  <c:v>3</c:v>
                </c:pt>
                <c:pt idx="3">
                  <c:v>86</c:v>
                </c:pt>
                <c:pt idx="4">
                  <c:v>278</c:v>
                </c:pt>
                <c:pt idx="5">
                  <c:v>212</c:v>
                </c:pt>
                <c:pt idx="6">
                  <c:v>294</c:v>
                </c:pt>
                <c:pt idx="7">
                  <c:v>250</c:v>
                </c:pt>
                <c:pt idx="8">
                  <c:v>215</c:v>
                </c:pt>
                <c:pt idx="9">
                  <c:v>201</c:v>
                </c:pt>
                <c:pt idx="10">
                  <c:v>192</c:v>
                </c:pt>
                <c:pt idx="11">
                  <c:v>377</c:v>
                </c:pt>
                <c:pt idx="12">
                  <c:v>371</c:v>
                </c:pt>
                <c:pt idx="13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4-44C2-A41E-3149D22BDEEA}"/>
            </c:ext>
          </c:extLst>
        </c:ser>
        <c:ser>
          <c:idx val="1"/>
          <c:order val="1"/>
          <c:tx>
            <c:strRef>
              <c:f>Kópavogur!$B$6</c:f>
              <c:strCache>
                <c:ptCount val="1"/>
                <c:pt idx="0">
                  <c:v>Fokhelt og lengra komið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Kópavogur!$C$4:$P$4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Kópavogur!$C$6:$P$6</c:f>
              <c:numCache>
                <c:formatCode>#,##0</c:formatCode>
                <c:ptCount val="14"/>
                <c:pt idx="0">
                  <c:v>300</c:v>
                </c:pt>
                <c:pt idx="1">
                  <c:v>290</c:v>
                </c:pt>
                <c:pt idx="2">
                  <c:v>296</c:v>
                </c:pt>
                <c:pt idx="3">
                  <c:v>190</c:v>
                </c:pt>
                <c:pt idx="4">
                  <c:v>160</c:v>
                </c:pt>
                <c:pt idx="5">
                  <c:v>320</c:v>
                </c:pt>
                <c:pt idx="6">
                  <c:v>338</c:v>
                </c:pt>
                <c:pt idx="7">
                  <c:v>408</c:v>
                </c:pt>
                <c:pt idx="8">
                  <c:v>374</c:v>
                </c:pt>
                <c:pt idx="9">
                  <c:v>336</c:v>
                </c:pt>
                <c:pt idx="10">
                  <c:v>243</c:v>
                </c:pt>
                <c:pt idx="11">
                  <c:v>149</c:v>
                </c:pt>
                <c:pt idx="12">
                  <c:v>284</c:v>
                </c:pt>
                <c:pt idx="13" formatCode="General">
                  <c:v>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4-44C2-A41E-3149D22BD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725160"/>
        <c:axId val="53256328"/>
      </c:barChart>
      <c:lineChart>
        <c:grouping val="standard"/>
        <c:varyColors val="0"/>
        <c:ser>
          <c:idx val="2"/>
          <c:order val="2"/>
          <c:tx>
            <c:strRef>
              <c:f>Kópavogur!$B$7</c:f>
              <c:strCache>
                <c:ptCount val="1"/>
                <c:pt idx="0">
                  <c:v>Samtals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Kópavogur!$C$4:$P$4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Kópavogur!$C$7:$P$7</c:f>
              <c:numCache>
                <c:formatCode>#,##0</c:formatCode>
                <c:ptCount val="14"/>
                <c:pt idx="0">
                  <c:v>388</c:v>
                </c:pt>
                <c:pt idx="1">
                  <c:v>388</c:v>
                </c:pt>
                <c:pt idx="2">
                  <c:v>299</c:v>
                </c:pt>
                <c:pt idx="3">
                  <c:v>276</c:v>
                </c:pt>
                <c:pt idx="4">
                  <c:v>438</c:v>
                </c:pt>
                <c:pt idx="5">
                  <c:v>532</c:v>
                </c:pt>
                <c:pt idx="6">
                  <c:v>632</c:v>
                </c:pt>
                <c:pt idx="7">
                  <c:v>658</c:v>
                </c:pt>
                <c:pt idx="8">
                  <c:v>589</c:v>
                </c:pt>
                <c:pt idx="9">
                  <c:v>537</c:v>
                </c:pt>
                <c:pt idx="10">
                  <c:v>435</c:v>
                </c:pt>
                <c:pt idx="11">
                  <c:v>526</c:v>
                </c:pt>
                <c:pt idx="12">
                  <c:v>655</c:v>
                </c:pt>
                <c:pt idx="13">
                  <c:v>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34-44C2-A41E-3149D22BD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25160"/>
        <c:axId val="53256328"/>
      </c:lineChart>
      <c:catAx>
        <c:axId val="5372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3256328"/>
        <c:crosses val="autoZero"/>
        <c:auto val="1"/>
        <c:lblAlgn val="ctr"/>
        <c:lblOffset val="100"/>
        <c:noMultiLvlLbl val="0"/>
      </c:catAx>
      <c:valAx>
        <c:axId val="5325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 í byggingu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372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Garðabær!$B$5</c:f>
              <c:strCache>
                <c:ptCount val="1"/>
                <c:pt idx="0">
                  <c:v>Að fokheldu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Garðabær!$C$4:$P$4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Garðabær!$C$5:$P$5</c:f>
              <c:numCache>
                <c:formatCode>#,##0</c:formatCode>
                <c:ptCount val="14"/>
                <c:pt idx="0">
                  <c:v>38</c:v>
                </c:pt>
                <c:pt idx="1">
                  <c:v>44</c:v>
                </c:pt>
                <c:pt idx="2">
                  <c:v>25</c:v>
                </c:pt>
                <c:pt idx="3">
                  <c:v>101</c:v>
                </c:pt>
                <c:pt idx="4">
                  <c:v>75</c:v>
                </c:pt>
                <c:pt idx="5">
                  <c:v>46</c:v>
                </c:pt>
                <c:pt idx="6">
                  <c:v>248</c:v>
                </c:pt>
                <c:pt idx="7">
                  <c:v>340</c:v>
                </c:pt>
                <c:pt idx="8">
                  <c:v>215</c:v>
                </c:pt>
                <c:pt idx="9">
                  <c:v>121</c:v>
                </c:pt>
                <c:pt idx="10">
                  <c:v>135</c:v>
                </c:pt>
                <c:pt idx="11">
                  <c:v>259</c:v>
                </c:pt>
                <c:pt idx="12" formatCode="General">
                  <c:v>354</c:v>
                </c:pt>
                <c:pt idx="13" formatCode="General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A-4AE0-A665-4B9FC6702D5F}"/>
            </c:ext>
          </c:extLst>
        </c:ser>
        <c:ser>
          <c:idx val="1"/>
          <c:order val="1"/>
          <c:tx>
            <c:strRef>
              <c:f>Garðabær!$B$6</c:f>
              <c:strCache>
                <c:ptCount val="1"/>
                <c:pt idx="0">
                  <c:v>Fokhelt og lengra komið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Garðabær!$C$4:$P$4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Garðabær!$C$6:$P$6</c:f>
              <c:numCache>
                <c:formatCode>#,##0</c:formatCode>
                <c:ptCount val="14"/>
                <c:pt idx="0">
                  <c:v>163</c:v>
                </c:pt>
                <c:pt idx="1">
                  <c:v>75</c:v>
                </c:pt>
                <c:pt idx="2">
                  <c:v>41</c:v>
                </c:pt>
                <c:pt idx="3">
                  <c:v>28</c:v>
                </c:pt>
                <c:pt idx="4">
                  <c:v>118</c:v>
                </c:pt>
                <c:pt idx="5">
                  <c:v>90</c:v>
                </c:pt>
                <c:pt idx="6">
                  <c:v>85</c:v>
                </c:pt>
                <c:pt idx="7">
                  <c:v>73</c:v>
                </c:pt>
                <c:pt idx="8">
                  <c:v>148</c:v>
                </c:pt>
                <c:pt idx="9">
                  <c:v>258</c:v>
                </c:pt>
                <c:pt idx="10">
                  <c:v>258</c:v>
                </c:pt>
                <c:pt idx="11">
                  <c:v>217</c:v>
                </c:pt>
                <c:pt idx="12" formatCode="General">
                  <c:v>290</c:v>
                </c:pt>
                <c:pt idx="13" formatCode="General">
                  <c:v>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7A-4AE0-A665-4B9FC6702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314208"/>
        <c:axId val="52314600"/>
      </c:barChart>
      <c:lineChart>
        <c:grouping val="standard"/>
        <c:varyColors val="0"/>
        <c:ser>
          <c:idx val="2"/>
          <c:order val="2"/>
          <c:tx>
            <c:strRef>
              <c:f>Garðabær!$B$7</c:f>
              <c:strCache>
                <c:ptCount val="1"/>
                <c:pt idx="0">
                  <c:v>Samtals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Garðabær!$C$4:$P$4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Garðabær!$C$7:$P$7</c:f>
              <c:numCache>
                <c:formatCode>#,##0</c:formatCode>
                <c:ptCount val="14"/>
                <c:pt idx="0">
                  <c:v>201</c:v>
                </c:pt>
                <c:pt idx="1">
                  <c:v>119</c:v>
                </c:pt>
                <c:pt idx="2">
                  <c:v>66</c:v>
                </c:pt>
                <c:pt idx="3">
                  <c:v>129</c:v>
                </c:pt>
                <c:pt idx="4">
                  <c:v>193</c:v>
                </c:pt>
                <c:pt idx="5">
                  <c:v>136</c:v>
                </c:pt>
                <c:pt idx="6">
                  <c:v>333</c:v>
                </c:pt>
                <c:pt idx="7">
                  <c:v>413</c:v>
                </c:pt>
                <c:pt idx="8">
                  <c:v>363</c:v>
                </c:pt>
                <c:pt idx="9">
                  <c:v>379</c:v>
                </c:pt>
                <c:pt idx="10">
                  <c:v>393</c:v>
                </c:pt>
                <c:pt idx="11">
                  <c:v>476</c:v>
                </c:pt>
                <c:pt idx="12">
                  <c:v>644</c:v>
                </c:pt>
                <c:pt idx="13">
                  <c:v>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7A-4AE0-A665-4B9FC6702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15384"/>
        <c:axId val="52315776"/>
      </c:lineChart>
      <c:catAx>
        <c:axId val="5231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2314600"/>
        <c:crosses val="autoZero"/>
        <c:auto val="1"/>
        <c:lblAlgn val="ctr"/>
        <c:lblOffset val="100"/>
        <c:noMultiLvlLbl val="0"/>
      </c:catAx>
      <c:valAx>
        <c:axId val="52314600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 í byggingu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2314208"/>
        <c:crosses val="autoZero"/>
        <c:crossBetween val="between"/>
      </c:valAx>
      <c:valAx>
        <c:axId val="52315776"/>
        <c:scaling>
          <c:orientation val="minMax"/>
          <c:max val="700"/>
        </c:scaling>
        <c:delete val="1"/>
        <c:axPos val="r"/>
        <c:numFmt formatCode="#,##0" sourceLinked="1"/>
        <c:majorTickMark val="out"/>
        <c:minorTickMark val="none"/>
        <c:tickLblPos val="nextTo"/>
        <c:crossAx val="52315384"/>
        <c:crosses val="max"/>
        <c:crossBetween val="between"/>
      </c:valAx>
      <c:catAx>
        <c:axId val="52315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315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Hafnarfjörður!$B$5</c:f>
              <c:strCache>
                <c:ptCount val="1"/>
                <c:pt idx="0">
                  <c:v>Að fokheldu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Hafnarfjörður!$C$4:$P$4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Hafnarfjörður!$C$5:$P$5</c:f>
              <c:numCache>
                <c:formatCode>#,##0</c:formatCode>
                <c:ptCount val="14"/>
                <c:pt idx="0">
                  <c:v>115</c:v>
                </c:pt>
                <c:pt idx="1">
                  <c:v>85</c:v>
                </c:pt>
                <c:pt idx="2">
                  <c:v>91</c:v>
                </c:pt>
                <c:pt idx="3">
                  <c:v>171</c:v>
                </c:pt>
                <c:pt idx="4">
                  <c:v>202</c:v>
                </c:pt>
                <c:pt idx="5">
                  <c:v>155</c:v>
                </c:pt>
                <c:pt idx="6">
                  <c:v>181</c:v>
                </c:pt>
                <c:pt idx="7">
                  <c:v>135</c:v>
                </c:pt>
                <c:pt idx="8">
                  <c:v>93</c:v>
                </c:pt>
                <c:pt idx="9">
                  <c:v>85</c:v>
                </c:pt>
                <c:pt idx="10">
                  <c:v>115</c:v>
                </c:pt>
                <c:pt idx="11">
                  <c:v>92</c:v>
                </c:pt>
                <c:pt idx="12">
                  <c:v>114</c:v>
                </c:pt>
                <c:pt idx="13" formatCode="General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D-4845-A032-3F3F5D3E9D45}"/>
            </c:ext>
          </c:extLst>
        </c:ser>
        <c:ser>
          <c:idx val="1"/>
          <c:order val="1"/>
          <c:tx>
            <c:strRef>
              <c:f>Hafnarfjörður!$B$6</c:f>
              <c:strCache>
                <c:ptCount val="1"/>
                <c:pt idx="0">
                  <c:v>Fokhelt og lengra komið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Hafnarfjörður!$C$4:$P$4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Hafnarfjörður!$C$6:$P$6</c:f>
              <c:numCache>
                <c:formatCode>#,##0</c:formatCode>
                <c:ptCount val="14"/>
                <c:pt idx="0">
                  <c:v>504</c:v>
                </c:pt>
                <c:pt idx="1">
                  <c:v>390</c:v>
                </c:pt>
                <c:pt idx="2">
                  <c:v>320</c:v>
                </c:pt>
                <c:pt idx="3">
                  <c:v>221</c:v>
                </c:pt>
                <c:pt idx="4">
                  <c:v>207</c:v>
                </c:pt>
                <c:pt idx="5">
                  <c:v>223</c:v>
                </c:pt>
                <c:pt idx="6">
                  <c:v>182</c:v>
                </c:pt>
                <c:pt idx="7">
                  <c:v>198</c:v>
                </c:pt>
                <c:pt idx="8">
                  <c:v>198</c:v>
                </c:pt>
                <c:pt idx="9">
                  <c:v>211</c:v>
                </c:pt>
                <c:pt idx="10">
                  <c:v>193</c:v>
                </c:pt>
                <c:pt idx="11">
                  <c:v>176</c:v>
                </c:pt>
                <c:pt idx="12">
                  <c:v>123</c:v>
                </c:pt>
                <c:pt idx="13" formatCode="General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8D-4845-A032-3F3F5D3E9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314992"/>
        <c:axId val="50459176"/>
      </c:barChart>
      <c:lineChart>
        <c:grouping val="standard"/>
        <c:varyColors val="0"/>
        <c:ser>
          <c:idx val="2"/>
          <c:order val="2"/>
          <c:tx>
            <c:strRef>
              <c:f>Hafnarfjörður!$B$7</c:f>
              <c:strCache>
                <c:ptCount val="1"/>
                <c:pt idx="0">
                  <c:v>Samtals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Hafnarfjörður!$C$4:$P$4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Hafnarfjörður!$C$7:$P$7</c:f>
              <c:numCache>
                <c:formatCode>#,##0</c:formatCode>
                <c:ptCount val="14"/>
                <c:pt idx="0">
                  <c:v>619</c:v>
                </c:pt>
                <c:pt idx="1">
                  <c:v>475</c:v>
                </c:pt>
                <c:pt idx="2">
                  <c:v>411</c:v>
                </c:pt>
                <c:pt idx="3">
                  <c:v>392</c:v>
                </c:pt>
                <c:pt idx="4">
                  <c:v>409</c:v>
                </c:pt>
                <c:pt idx="5">
                  <c:v>378</c:v>
                </c:pt>
                <c:pt idx="6">
                  <c:v>363</c:v>
                </c:pt>
                <c:pt idx="7">
                  <c:v>333</c:v>
                </c:pt>
                <c:pt idx="8">
                  <c:v>291</c:v>
                </c:pt>
                <c:pt idx="9">
                  <c:v>296</c:v>
                </c:pt>
                <c:pt idx="10">
                  <c:v>308</c:v>
                </c:pt>
                <c:pt idx="11">
                  <c:v>268</c:v>
                </c:pt>
                <c:pt idx="12">
                  <c:v>237</c:v>
                </c:pt>
                <c:pt idx="13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8D-4845-A032-3F3F5D3E9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14992"/>
        <c:axId val="50459176"/>
      </c:lineChart>
      <c:catAx>
        <c:axId val="5231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0459176"/>
        <c:crosses val="autoZero"/>
        <c:auto val="1"/>
        <c:lblAlgn val="ctr"/>
        <c:lblOffset val="100"/>
        <c:noMultiLvlLbl val="0"/>
      </c:catAx>
      <c:valAx>
        <c:axId val="5045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 í byggingu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231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Mosfellsbær!$B$5</c:f>
              <c:strCache>
                <c:ptCount val="1"/>
                <c:pt idx="0">
                  <c:v>Að fokheldu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Mosfellsbær!$C$4:$P$4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Mosfellsbær!$C$5:$P$5</c:f>
              <c:numCache>
                <c:formatCode>#,##0</c:formatCode>
                <c:ptCount val="14"/>
                <c:pt idx="0">
                  <c:v>46</c:v>
                </c:pt>
                <c:pt idx="1">
                  <c:v>34</c:v>
                </c:pt>
                <c:pt idx="2">
                  <c:v>18</c:v>
                </c:pt>
                <c:pt idx="3">
                  <c:v>24</c:v>
                </c:pt>
                <c:pt idx="4">
                  <c:v>34</c:v>
                </c:pt>
                <c:pt idx="5">
                  <c:v>17</c:v>
                </c:pt>
                <c:pt idx="6">
                  <c:v>21</c:v>
                </c:pt>
                <c:pt idx="7">
                  <c:v>39</c:v>
                </c:pt>
                <c:pt idx="8">
                  <c:v>31</c:v>
                </c:pt>
                <c:pt idx="9">
                  <c:v>53</c:v>
                </c:pt>
                <c:pt idx="10">
                  <c:v>235</c:v>
                </c:pt>
                <c:pt idx="11">
                  <c:v>236</c:v>
                </c:pt>
                <c:pt idx="12">
                  <c:v>195</c:v>
                </c:pt>
                <c:pt idx="13" formatCode="General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D-4E9E-9EA6-CD6B0D7D7242}"/>
            </c:ext>
          </c:extLst>
        </c:ser>
        <c:ser>
          <c:idx val="1"/>
          <c:order val="1"/>
          <c:tx>
            <c:strRef>
              <c:f>Mosfellsbær!$B$6</c:f>
              <c:strCache>
                <c:ptCount val="1"/>
                <c:pt idx="0">
                  <c:v>Fokhelt og lengra komið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Mosfellsbær!$C$4:$P$4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Mosfellsbær!$C$6:$P$6</c:f>
              <c:numCache>
                <c:formatCode>#,##0</c:formatCode>
                <c:ptCount val="14"/>
                <c:pt idx="0">
                  <c:v>158</c:v>
                </c:pt>
                <c:pt idx="1">
                  <c:v>111</c:v>
                </c:pt>
                <c:pt idx="2">
                  <c:v>86</c:v>
                </c:pt>
                <c:pt idx="3">
                  <c:v>68</c:v>
                </c:pt>
                <c:pt idx="4">
                  <c:v>58</c:v>
                </c:pt>
                <c:pt idx="5">
                  <c:v>65</c:v>
                </c:pt>
                <c:pt idx="6">
                  <c:v>60</c:v>
                </c:pt>
                <c:pt idx="7">
                  <c:v>37</c:v>
                </c:pt>
                <c:pt idx="8">
                  <c:v>45</c:v>
                </c:pt>
                <c:pt idx="9">
                  <c:v>51</c:v>
                </c:pt>
                <c:pt idx="10">
                  <c:v>43</c:v>
                </c:pt>
                <c:pt idx="11">
                  <c:v>152</c:v>
                </c:pt>
                <c:pt idx="12">
                  <c:v>275</c:v>
                </c:pt>
                <c:pt idx="13" formatCode="General">
                  <c:v>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AD-4E9E-9EA6-CD6B0D7D7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460744"/>
        <c:axId val="50459568"/>
      </c:barChart>
      <c:lineChart>
        <c:grouping val="standard"/>
        <c:varyColors val="0"/>
        <c:ser>
          <c:idx val="2"/>
          <c:order val="2"/>
          <c:tx>
            <c:strRef>
              <c:f>Mosfellsbær!$B$7</c:f>
              <c:strCache>
                <c:ptCount val="1"/>
                <c:pt idx="0">
                  <c:v>Samtals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Mosfellsbær!$C$4:$P$4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Mosfellsbær!$C$7:$P$7</c:f>
              <c:numCache>
                <c:formatCode>#,##0</c:formatCode>
                <c:ptCount val="14"/>
                <c:pt idx="0">
                  <c:v>204</c:v>
                </c:pt>
                <c:pt idx="1">
                  <c:v>145</c:v>
                </c:pt>
                <c:pt idx="2">
                  <c:v>104</c:v>
                </c:pt>
                <c:pt idx="3">
                  <c:v>92</c:v>
                </c:pt>
                <c:pt idx="4">
                  <c:v>92</c:v>
                </c:pt>
                <c:pt idx="5">
                  <c:v>82</c:v>
                </c:pt>
                <c:pt idx="6">
                  <c:v>81</c:v>
                </c:pt>
                <c:pt idx="7">
                  <c:v>76</c:v>
                </c:pt>
                <c:pt idx="8">
                  <c:v>76</c:v>
                </c:pt>
                <c:pt idx="9">
                  <c:v>104</c:v>
                </c:pt>
                <c:pt idx="10">
                  <c:v>278</c:v>
                </c:pt>
                <c:pt idx="11">
                  <c:v>388</c:v>
                </c:pt>
                <c:pt idx="12">
                  <c:v>470</c:v>
                </c:pt>
                <c:pt idx="13">
                  <c:v>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AD-4E9E-9EA6-CD6B0D7D7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60744"/>
        <c:axId val="50459568"/>
      </c:lineChart>
      <c:catAx>
        <c:axId val="5046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0459568"/>
        <c:crosses val="autoZero"/>
        <c:auto val="1"/>
        <c:lblAlgn val="ctr"/>
        <c:lblOffset val="100"/>
        <c:noMultiLvlLbl val="0"/>
      </c:catAx>
      <c:valAx>
        <c:axId val="50459568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 í byggingu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046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Seltjarnarnes!$B$5</c:f>
              <c:strCache>
                <c:ptCount val="1"/>
                <c:pt idx="0">
                  <c:v>Að fokheldu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Seltjarnarnes!$C$4:$P$4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Seltjarnarnes!$C$5:$P$5</c:f>
              <c:numCache>
                <c:formatCode>#,##0</c:formatCode>
                <c:ptCount val="14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35</c:v>
                </c:pt>
                <c:pt idx="6">
                  <c:v>4</c:v>
                </c:pt>
                <c:pt idx="7">
                  <c:v>23</c:v>
                </c:pt>
                <c:pt idx="8">
                  <c:v>10</c:v>
                </c:pt>
                <c:pt idx="9">
                  <c:v>34</c:v>
                </c:pt>
                <c:pt idx="10">
                  <c:v>34</c:v>
                </c:pt>
                <c:pt idx="11">
                  <c:v>0</c:v>
                </c:pt>
                <c:pt idx="12">
                  <c:v>13</c:v>
                </c:pt>
                <c:pt idx="1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9-4932-A225-32A140405408}"/>
            </c:ext>
          </c:extLst>
        </c:ser>
        <c:ser>
          <c:idx val="1"/>
          <c:order val="1"/>
          <c:tx>
            <c:strRef>
              <c:f>Seltjarnarnes!$B$6</c:f>
              <c:strCache>
                <c:ptCount val="1"/>
                <c:pt idx="0">
                  <c:v>Fokhelt og lengra komið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Seltjarnarnes!$C$4:$P$4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Seltjarnarnes!$C$6:$P$6</c:f>
              <c:numCache>
                <c:formatCode>#,##0</c:formatCode>
                <c:ptCount val="14"/>
                <c:pt idx="0">
                  <c:v>28</c:v>
                </c:pt>
                <c:pt idx="1">
                  <c:v>26</c:v>
                </c:pt>
                <c:pt idx="2">
                  <c:v>26</c:v>
                </c:pt>
                <c:pt idx="3">
                  <c:v>12</c:v>
                </c:pt>
                <c:pt idx="4">
                  <c:v>7</c:v>
                </c:pt>
                <c:pt idx="5">
                  <c:v>1</c:v>
                </c:pt>
                <c:pt idx="6">
                  <c:v>31</c:v>
                </c:pt>
                <c:pt idx="7">
                  <c:v>34</c:v>
                </c:pt>
                <c:pt idx="8">
                  <c:v>28</c:v>
                </c:pt>
                <c:pt idx="9">
                  <c:v>25</c:v>
                </c:pt>
                <c:pt idx="10">
                  <c:v>5</c:v>
                </c:pt>
                <c:pt idx="11">
                  <c:v>34</c:v>
                </c:pt>
                <c:pt idx="12">
                  <c:v>8</c:v>
                </c:pt>
                <c:pt idx="13" formatCode="General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59-4932-A225-32A140405408}"/>
            </c:ext>
          </c:extLst>
        </c:ser>
        <c:ser>
          <c:idx val="2"/>
          <c:order val="2"/>
          <c:tx>
            <c:strRef>
              <c:f>Seltjarnarnes!$B$7</c:f>
              <c:strCache>
                <c:ptCount val="1"/>
                <c:pt idx="0">
                  <c:v>Samtals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Seltjarnarnes!$C$4:$P$4</c:f>
              <c:strCache>
                <c:ptCount val="14"/>
                <c:pt idx="0">
                  <c:v>maí.10</c:v>
                </c:pt>
                <c:pt idx="1">
                  <c:v>mar.11</c:v>
                </c:pt>
                <c:pt idx="2">
                  <c:v>nóv.11</c:v>
                </c:pt>
                <c:pt idx="3">
                  <c:v>sep.12</c:v>
                </c:pt>
                <c:pt idx="4">
                  <c:v>feb.13</c:v>
                </c:pt>
                <c:pt idx="5">
                  <c:v>sep.13</c:v>
                </c:pt>
                <c:pt idx="6">
                  <c:v>mar.14</c:v>
                </c:pt>
                <c:pt idx="7">
                  <c:v>okt.14</c:v>
                </c:pt>
                <c:pt idx="8">
                  <c:v>mar.15</c:v>
                </c:pt>
                <c:pt idx="9">
                  <c:v>okt.15</c:v>
                </c:pt>
                <c:pt idx="10">
                  <c:v>feb.16</c:v>
                </c:pt>
                <c:pt idx="11">
                  <c:v>sep.16</c:v>
                </c:pt>
                <c:pt idx="12">
                  <c:v>feb.17</c:v>
                </c:pt>
                <c:pt idx="13">
                  <c:v>sep.17</c:v>
                </c:pt>
              </c:strCache>
            </c:strRef>
          </c:cat>
          <c:val>
            <c:numRef>
              <c:f>Seltjarnarnes!$C$7:$P$7</c:f>
              <c:numCache>
                <c:formatCode>#,##0</c:formatCode>
                <c:ptCount val="14"/>
                <c:pt idx="0">
                  <c:v>28</c:v>
                </c:pt>
                <c:pt idx="1">
                  <c:v>30</c:v>
                </c:pt>
                <c:pt idx="2">
                  <c:v>30</c:v>
                </c:pt>
                <c:pt idx="3">
                  <c:v>16</c:v>
                </c:pt>
                <c:pt idx="4">
                  <c:v>12</c:v>
                </c:pt>
                <c:pt idx="5">
                  <c:v>36</c:v>
                </c:pt>
                <c:pt idx="6">
                  <c:v>35</c:v>
                </c:pt>
                <c:pt idx="7">
                  <c:v>57</c:v>
                </c:pt>
                <c:pt idx="8">
                  <c:v>38</c:v>
                </c:pt>
                <c:pt idx="9">
                  <c:v>59</c:v>
                </c:pt>
                <c:pt idx="10">
                  <c:v>39</c:v>
                </c:pt>
                <c:pt idx="11">
                  <c:v>34</c:v>
                </c:pt>
                <c:pt idx="12">
                  <c:v>21</c:v>
                </c:pt>
                <c:pt idx="1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59-4932-A225-32A140405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880648"/>
        <c:axId val="50881040"/>
      </c:barChart>
      <c:catAx>
        <c:axId val="5088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0881040"/>
        <c:crosses val="autoZero"/>
        <c:auto val="1"/>
        <c:lblAlgn val="ctr"/>
        <c:lblOffset val="100"/>
        <c:noMultiLvlLbl val="0"/>
      </c:catAx>
      <c:valAx>
        <c:axId val="50881040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 í byggingu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0880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'Samanburður sveitarfélaga'!$AC$11</c:f>
              <c:strCache>
                <c:ptCount val="1"/>
                <c:pt idx="0">
                  <c:v>Að fokheldu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'Samanburður sveitarfélaga'!$AD$10:$AI$10</c:f>
              <c:strCache>
                <c:ptCount val="6"/>
                <c:pt idx="0">
                  <c:v>Reykjavík</c:v>
                </c:pt>
                <c:pt idx="1">
                  <c:v>Kópavogur</c:v>
                </c:pt>
                <c:pt idx="2">
                  <c:v>Garðabær</c:v>
                </c:pt>
                <c:pt idx="3">
                  <c:v>Hafnarfjörður</c:v>
                </c:pt>
                <c:pt idx="4">
                  <c:v>Mosfellsbær</c:v>
                </c:pt>
                <c:pt idx="5">
                  <c:v>Seltjarnarnes</c:v>
                </c:pt>
              </c:strCache>
            </c:strRef>
          </c:cat>
          <c:val>
            <c:numRef>
              <c:f>'Samanburður sveitarfélaga'!$AD$11:$AI$11</c:f>
              <c:numCache>
                <c:formatCode>#,##0</c:formatCode>
                <c:ptCount val="6"/>
                <c:pt idx="0">
                  <c:v>854</c:v>
                </c:pt>
                <c:pt idx="1">
                  <c:v>448</c:v>
                </c:pt>
                <c:pt idx="2">
                  <c:v>183</c:v>
                </c:pt>
                <c:pt idx="3">
                  <c:v>79</c:v>
                </c:pt>
                <c:pt idx="4">
                  <c:v>134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C-44C6-9F3C-DDEA6C0D8DDB}"/>
            </c:ext>
          </c:extLst>
        </c:ser>
        <c:ser>
          <c:idx val="1"/>
          <c:order val="1"/>
          <c:tx>
            <c:strRef>
              <c:f>'Samanburður sveitarfélaga'!$AC$12</c:f>
              <c:strCache>
                <c:ptCount val="1"/>
                <c:pt idx="0">
                  <c:v>Fokhelt og lengra komið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'Samanburður sveitarfélaga'!$AD$10:$AI$10</c:f>
              <c:strCache>
                <c:ptCount val="6"/>
                <c:pt idx="0">
                  <c:v>Reykjavík</c:v>
                </c:pt>
                <c:pt idx="1">
                  <c:v>Kópavogur</c:v>
                </c:pt>
                <c:pt idx="2">
                  <c:v>Garðabær</c:v>
                </c:pt>
                <c:pt idx="3">
                  <c:v>Hafnarfjörður</c:v>
                </c:pt>
                <c:pt idx="4">
                  <c:v>Mosfellsbær</c:v>
                </c:pt>
                <c:pt idx="5">
                  <c:v>Seltjarnarnes</c:v>
                </c:pt>
              </c:strCache>
            </c:strRef>
          </c:cat>
          <c:val>
            <c:numRef>
              <c:f>'Samanburður sveitarfélaga'!$AD$12:$AI$12</c:f>
              <c:numCache>
                <c:formatCode>General</c:formatCode>
                <c:ptCount val="6"/>
                <c:pt idx="0">
                  <c:v>655</c:v>
                </c:pt>
                <c:pt idx="1">
                  <c:v>452</c:v>
                </c:pt>
                <c:pt idx="2">
                  <c:v>424</c:v>
                </c:pt>
                <c:pt idx="3">
                  <c:v>91</c:v>
                </c:pt>
                <c:pt idx="4">
                  <c:v>379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C-44C6-9F3C-DDEA6C0D8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883392"/>
        <c:axId val="237986696"/>
      </c:barChart>
      <c:lineChart>
        <c:grouping val="standard"/>
        <c:varyColors val="0"/>
        <c:ser>
          <c:idx val="2"/>
          <c:order val="2"/>
          <c:tx>
            <c:strRef>
              <c:f>'Samanburður sveitarfélaga'!$AC$13</c:f>
              <c:strCache>
                <c:ptCount val="1"/>
                <c:pt idx="0">
                  <c:v>Samtals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'Samanburður sveitarfélaga'!$AD$10:$AI$10</c:f>
              <c:strCache>
                <c:ptCount val="6"/>
                <c:pt idx="0">
                  <c:v>Reykjavík</c:v>
                </c:pt>
                <c:pt idx="1">
                  <c:v>Kópavogur</c:v>
                </c:pt>
                <c:pt idx="2">
                  <c:v>Garðabær</c:v>
                </c:pt>
                <c:pt idx="3">
                  <c:v>Hafnarfjörður</c:v>
                </c:pt>
                <c:pt idx="4">
                  <c:v>Mosfellsbær</c:v>
                </c:pt>
                <c:pt idx="5">
                  <c:v>Seltjarnarnes</c:v>
                </c:pt>
              </c:strCache>
            </c:strRef>
          </c:cat>
          <c:val>
            <c:numRef>
              <c:f>'Samanburður sveitarfélaga'!$AD$13:$AI$13</c:f>
              <c:numCache>
                <c:formatCode>#,##0</c:formatCode>
                <c:ptCount val="6"/>
                <c:pt idx="0">
                  <c:v>1509</c:v>
                </c:pt>
                <c:pt idx="1">
                  <c:v>900</c:v>
                </c:pt>
                <c:pt idx="2">
                  <c:v>607</c:v>
                </c:pt>
                <c:pt idx="3">
                  <c:v>170</c:v>
                </c:pt>
                <c:pt idx="4">
                  <c:v>513</c:v>
                </c:pt>
                <c:pt idx="5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3C-44C6-9F3C-DDEA6C0D8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83392"/>
        <c:axId val="237986696"/>
      </c:lineChart>
      <c:catAx>
        <c:axId val="5088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37986696"/>
        <c:crosses val="autoZero"/>
        <c:auto val="1"/>
        <c:lblAlgn val="ctr"/>
        <c:lblOffset val="100"/>
        <c:noMultiLvlLbl val="0"/>
      </c:catAx>
      <c:valAx>
        <c:axId val="237986696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/>
                  <a:t>Fjöldi íbúða í byggingu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088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0.12293</cdr:x>
      <cdr:y>0.14019</cdr:y>
    </cdr:from>
    <cdr:to>
      <cdr:x>0.41851</cdr:x>
      <cdr:y>0.21248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53F2C3B-CA76-4CF9-A522-AA639CF50FCF}"/>
            </a:ext>
          </a:extLst>
        </cdr:cNvPr>
        <cdr:cNvSpPr txBox="1"/>
      </cdr:nvSpPr>
      <cdr:spPr>
        <a:xfrm xmlns:a="http://schemas.openxmlformats.org/drawingml/2006/main">
          <a:off x="1150625" y="635904"/>
          <a:ext cx="2766629" cy="327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13.813 nýjar íbúðir 2001-2008</a:t>
          </a:r>
        </a:p>
      </cdr:txBody>
    </cdr:sp>
  </cdr:relSizeAnchor>
  <cdr:relSizeAnchor xmlns:cdr="http://schemas.openxmlformats.org/drawingml/2006/chartDrawing">
    <cdr:from>
      <cdr:x>0.53811</cdr:x>
      <cdr:y>0.14757</cdr:y>
    </cdr:from>
    <cdr:to>
      <cdr:x>0.83369</cdr:x>
      <cdr:y>0.21986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116323A-8B94-4DEE-BC3D-29EC36634E3B}"/>
            </a:ext>
          </a:extLst>
        </cdr:cNvPr>
        <cdr:cNvSpPr txBox="1"/>
      </cdr:nvSpPr>
      <cdr:spPr>
        <a:xfrm xmlns:a="http://schemas.openxmlformats.org/drawingml/2006/main">
          <a:off x="5036683" y="669377"/>
          <a:ext cx="2766629" cy="327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6.252 nýjar íbúðir 2009-2016</a:t>
          </a:r>
        </a:p>
      </cdr:txBody>
    </cdr:sp>
  </cdr:relSizeAnchor>
  <cdr:relSizeAnchor xmlns:cdr="http://schemas.openxmlformats.org/drawingml/2006/chartDrawing">
    <cdr:from>
      <cdr:x>0.49448</cdr:x>
      <cdr:y>0.26506</cdr:y>
    </cdr:from>
    <cdr:to>
      <cdr:x>0.71234</cdr:x>
      <cdr:y>0.44937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0E4E75C-0303-4362-9161-7F41DFB1F177}"/>
            </a:ext>
          </a:extLst>
        </cdr:cNvPr>
        <cdr:cNvSpPr txBox="1"/>
      </cdr:nvSpPr>
      <cdr:spPr>
        <a:xfrm xmlns:a="http://schemas.openxmlformats.org/drawingml/2006/main">
          <a:off x="4628333" y="1202313"/>
          <a:ext cx="2039167" cy="83603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Uppsöfnuð þörf nú 4.845 þús. íbúðir á landinu öllu að mati Íbúðalaánsjóðs. Mest á höfuðborgarsvæðinu.</a:t>
          </a:r>
        </a:p>
      </cdr:txBody>
    </cdr:sp>
  </cdr:relSizeAnchor>
  <cdr:relSizeAnchor xmlns:cdr="http://schemas.openxmlformats.org/drawingml/2006/chartDrawing">
    <cdr:from>
      <cdr:x>0.72376</cdr:x>
      <cdr:y>0.36145</cdr:y>
    </cdr:from>
    <cdr:to>
      <cdr:x>0.79282</cdr:x>
      <cdr:y>0.43106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A3FC7DB8-1EED-4F2A-9EF8-9F105243250F}"/>
            </a:ext>
          </a:extLst>
        </cdr:cNvPr>
        <cdr:cNvCxnSpPr/>
      </cdr:nvCxnSpPr>
      <cdr:spPr>
        <a:xfrm xmlns:a="http://schemas.openxmlformats.org/drawingml/2006/main">
          <a:off x="4991100" y="1285875"/>
          <a:ext cx="476250" cy="2476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0.76469</cdr:x>
      <cdr:y>0.11112</cdr:y>
    </cdr:from>
    <cdr:to>
      <cdr:x>0.98812</cdr:x>
      <cdr:y>0.21629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0996CEC-AA1F-4A0B-9D31-97793741B764}"/>
            </a:ext>
          </a:extLst>
        </cdr:cNvPr>
        <cdr:cNvSpPr txBox="1"/>
      </cdr:nvSpPr>
      <cdr:spPr>
        <a:xfrm xmlns:a="http://schemas.openxmlformats.org/drawingml/2006/main">
          <a:off x="7157502" y="504056"/>
          <a:ext cx="2091301" cy="477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err="1"/>
            <a:t>Spá</a:t>
          </a:r>
          <a:r>
            <a:rPr lang="en-US" sz="1100" dirty="0"/>
            <a:t> SI </a:t>
          </a:r>
        </a:p>
        <a:p xmlns:a="http://schemas.openxmlformats.org/drawingml/2006/main">
          <a:pPr algn="ctr"/>
          <a:r>
            <a:rPr lang="en-US" sz="1100" dirty="0"/>
            <a:t>8.002 </a:t>
          </a:r>
          <a:r>
            <a:rPr lang="en-US" sz="1100" dirty="0" err="1"/>
            <a:t>nýjar</a:t>
          </a:r>
          <a:r>
            <a:rPr lang="en-US" sz="1100" dirty="0"/>
            <a:t> </a:t>
          </a:r>
          <a:r>
            <a:rPr lang="en-US" sz="1100" dirty="0" err="1"/>
            <a:t>íbúðir</a:t>
          </a:r>
          <a:r>
            <a:rPr lang="en-US" sz="1100" dirty="0"/>
            <a:t> 2017-2020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E9531-D8B8-AC4A-B101-D0D8BBEF9F8F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903B7-4332-3842-BFE5-1A1A4784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903B7-4332-3842-BFE5-1A1A478472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8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Að skoða síðustu spár saman segir tiltekna sögu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903B7-4332-3842-BFE5-1A1A478472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8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ítur grunnur -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404664"/>
            <a:ext cx="9172128" cy="238760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884339"/>
            <a:ext cx="917212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r grunnur - Titill og 2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30800" y="1340768"/>
            <a:ext cx="4343400" cy="48525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26600" y="1340768"/>
            <a:ext cx="4676328" cy="48525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31504" y="544513"/>
            <a:ext cx="9171424" cy="652240"/>
          </a:xfrm>
        </p:spPr>
        <p:txBody>
          <a:bodyPr anchor="b">
            <a:noAutofit/>
          </a:bodyPr>
          <a:lstStyle>
            <a:lvl1pPr>
              <a:defRPr sz="35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r grunnur - Titill, undirtitill og 2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631504" y="1794548"/>
            <a:ext cx="4343400" cy="439877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26600" y="1794548"/>
            <a:ext cx="4676328" cy="439877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31504" y="544513"/>
            <a:ext cx="9171424" cy="652240"/>
          </a:xfrm>
        </p:spPr>
        <p:txBody>
          <a:bodyPr anchor="b">
            <a:noAutofit/>
          </a:bodyPr>
          <a:lstStyle>
            <a:lvl1pPr>
              <a:defRPr sz="3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31504" y="1315469"/>
            <a:ext cx="9171424" cy="360362"/>
          </a:xfrm>
        </p:spPr>
        <p:txBody>
          <a:bodyPr/>
          <a:lstStyle>
            <a:lvl1pPr marL="0" indent="0">
              <a:buFontTx/>
              <a:buNone/>
              <a:defRPr sz="2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53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ár grunnur - Au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vítur grunnur - Titill og 1 dálk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544513"/>
            <a:ext cx="9361040" cy="652240"/>
          </a:xfrm>
        </p:spPr>
        <p:txBody>
          <a:bodyPr anchor="b">
            <a:noAutofit/>
          </a:bodyPr>
          <a:lstStyle>
            <a:lvl1pPr>
              <a:defRPr sz="3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40768"/>
            <a:ext cx="9361040" cy="453650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31504" y="6356350"/>
            <a:ext cx="2304256" cy="365125"/>
          </a:xfrm>
        </p:spPr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1944" cy="365125"/>
          </a:xfrm>
        </p:spPr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999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ár grunnur -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3245" y="661293"/>
            <a:ext cx="723528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3245" y="3140968"/>
            <a:ext cx="7235283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ár grunnur - Au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4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vítur grunnur - Titill og 1 dálk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544513"/>
            <a:ext cx="9361040" cy="652240"/>
          </a:xfrm>
        </p:spPr>
        <p:txBody>
          <a:bodyPr anchor="b">
            <a:noAutofit/>
          </a:bodyPr>
          <a:lstStyle>
            <a:lvl1pPr>
              <a:defRPr sz="3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40768"/>
            <a:ext cx="9361040" cy="453650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31504" y="6356350"/>
            <a:ext cx="2304256" cy="365125"/>
          </a:xfrm>
        </p:spPr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1944" cy="365125"/>
          </a:xfrm>
        </p:spPr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ítur grunnur - Titill, undirtitill og 1 dálk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544513"/>
            <a:ext cx="9361040" cy="652240"/>
          </a:xfrm>
        </p:spPr>
        <p:txBody>
          <a:bodyPr anchor="b">
            <a:noAutofit/>
          </a:bodyPr>
          <a:lstStyle>
            <a:lvl1pPr>
              <a:defRPr sz="3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844824"/>
            <a:ext cx="9361040" cy="40324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31504" y="6356350"/>
            <a:ext cx="2304256" cy="365125"/>
          </a:xfrm>
        </p:spPr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1944" cy="365125"/>
          </a:xfrm>
        </p:spPr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31504" y="1315469"/>
            <a:ext cx="9359900" cy="360362"/>
          </a:xfrm>
        </p:spPr>
        <p:txBody>
          <a:bodyPr/>
          <a:lstStyle>
            <a:lvl1pPr marL="0" indent="0">
              <a:buFontTx/>
              <a:buNone/>
              <a:defRPr sz="2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9433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ítur grunnur - Titill og 2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800" y="1340768"/>
            <a:ext cx="4343400" cy="48525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600" y="1340768"/>
            <a:ext cx="4676328" cy="48525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31504" y="544513"/>
            <a:ext cx="9171424" cy="652240"/>
          </a:xfrm>
        </p:spPr>
        <p:txBody>
          <a:bodyPr anchor="b">
            <a:noAutofit/>
          </a:bodyPr>
          <a:lstStyle>
            <a:lvl1pPr>
              <a:defRPr sz="35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ítur grunnur - Titill, undirtitill og 2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1504" y="1794548"/>
            <a:ext cx="4343400" cy="439877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600" y="1794548"/>
            <a:ext cx="4676328" cy="439877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31504" y="544513"/>
            <a:ext cx="9171424" cy="652240"/>
          </a:xfrm>
        </p:spPr>
        <p:txBody>
          <a:bodyPr anchor="b">
            <a:noAutofit/>
          </a:bodyPr>
          <a:lstStyle>
            <a:lvl1pPr>
              <a:defRPr sz="3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31504" y="1315469"/>
            <a:ext cx="9171424" cy="360362"/>
          </a:xfrm>
        </p:spPr>
        <p:txBody>
          <a:bodyPr/>
          <a:lstStyle>
            <a:lvl1pPr marL="0" indent="0">
              <a:buFontTx/>
              <a:buNone/>
              <a:defRPr sz="2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0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vítur grunnur - Au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ár grunnur -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404664"/>
            <a:ext cx="9172128" cy="238760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884339"/>
            <a:ext cx="917212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4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r grunnur - Titill og 1 dálk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31504" y="6356350"/>
            <a:ext cx="2304256" cy="365125"/>
          </a:xfrm>
        </p:spPr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1944" cy="365125"/>
          </a:xfrm>
        </p:spPr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31504" y="544513"/>
            <a:ext cx="9361040" cy="652240"/>
          </a:xfrm>
        </p:spPr>
        <p:txBody>
          <a:bodyPr anchor="b">
            <a:noAutofit/>
          </a:bodyPr>
          <a:lstStyle>
            <a:lvl1pPr>
              <a:defRPr sz="3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31504" y="1340768"/>
            <a:ext cx="9361040" cy="453650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r grunnur - Titill, undirtitill og 1 dálk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31504" y="6356350"/>
            <a:ext cx="2304256" cy="365125"/>
          </a:xfrm>
        </p:spPr>
        <p:txBody>
          <a:bodyPr/>
          <a:lstStyle/>
          <a:p>
            <a:fld id="{F2860A85-FDEA-A34D-8784-EF8E9FB0C40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1944" cy="365125"/>
          </a:xfrm>
        </p:spPr>
        <p:txBody>
          <a:bodyPr/>
          <a:lstStyle/>
          <a:p>
            <a:fld id="{095CD082-07BF-C94B-8FCF-C9EB0B538E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31504" y="544513"/>
            <a:ext cx="9361040" cy="652240"/>
          </a:xfrm>
        </p:spPr>
        <p:txBody>
          <a:bodyPr anchor="b">
            <a:noAutofit/>
          </a:bodyPr>
          <a:lstStyle>
            <a:lvl1pPr>
              <a:defRPr sz="3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31504" y="1844824"/>
            <a:ext cx="9361040" cy="403244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31504" y="1315469"/>
            <a:ext cx="9359900" cy="360362"/>
          </a:xfrm>
        </p:spPr>
        <p:txBody>
          <a:bodyPr/>
          <a:lstStyle>
            <a:lvl1pPr marL="0" indent="0">
              <a:buFontTx/>
              <a:buNone/>
              <a:defRPr sz="2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8500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456332"/>
            <a:ext cx="917212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916832"/>
            <a:ext cx="917212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81834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860A85-FDEA-A34D-8784-EF8E9FB0C40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23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95CD082-07BF-C94B-8FCF-C9EB0B538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2" r:id="rId3"/>
    <p:sldLayoutId id="2147483665" r:id="rId4"/>
    <p:sldLayoutId id="214748368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293C8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93C87"/>
        </a:buClr>
        <a:buFont typeface="Arial"/>
        <a:buChar char="•"/>
        <a:defRPr sz="1800" kern="1200">
          <a:solidFill>
            <a:srgbClr val="33333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3C87"/>
        </a:buClr>
        <a:buFont typeface="Arial"/>
        <a:buChar char="•"/>
        <a:defRPr sz="1600" kern="1200">
          <a:solidFill>
            <a:srgbClr val="33333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3C87"/>
        </a:buClr>
        <a:buFont typeface="Arial"/>
        <a:buChar char="•"/>
        <a:defRPr sz="1400" kern="1200">
          <a:solidFill>
            <a:srgbClr val="33333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3C87"/>
        </a:buClr>
        <a:buFont typeface="Arial"/>
        <a:buChar char="•"/>
        <a:defRPr sz="1200" kern="1200">
          <a:solidFill>
            <a:srgbClr val="33333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3C87"/>
        </a:buClr>
        <a:buFont typeface="Arial"/>
        <a:buChar char="•"/>
        <a:defRPr sz="1100" kern="1200">
          <a:solidFill>
            <a:srgbClr val="3333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456332"/>
            <a:ext cx="917212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916832"/>
            <a:ext cx="917212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81834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860A85-FDEA-A34D-8784-EF8E9FB0C40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23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95CD082-07BF-C94B-8FCF-C9EB0B538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87" r:id="rId3"/>
    <p:sldLayoutId id="2147483659" r:id="rId4"/>
    <p:sldLayoutId id="2147483686" r:id="rId5"/>
    <p:sldLayoutId id="2147483660" r:id="rId6"/>
    <p:sldLayoutId id="214748368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293C8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93C87"/>
        </a:buClr>
        <a:buFont typeface="Arial"/>
        <a:buChar char="•"/>
        <a:defRPr sz="1800" kern="1200">
          <a:solidFill>
            <a:srgbClr val="33333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3C87"/>
        </a:buClr>
        <a:buFont typeface="Arial"/>
        <a:buChar char="•"/>
        <a:defRPr sz="1600" kern="1200">
          <a:solidFill>
            <a:srgbClr val="33333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3C87"/>
        </a:buClr>
        <a:buFont typeface="Arial"/>
        <a:buChar char="•"/>
        <a:defRPr sz="1400" kern="1200">
          <a:solidFill>
            <a:srgbClr val="33333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3C87"/>
        </a:buClr>
        <a:buFont typeface="Arial"/>
        <a:buChar char="•"/>
        <a:defRPr sz="1200" kern="1200">
          <a:solidFill>
            <a:srgbClr val="33333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3C87"/>
        </a:buClr>
        <a:buFont typeface="Arial"/>
        <a:buChar char="•"/>
        <a:defRPr sz="1100" kern="1200">
          <a:solidFill>
            <a:srgbClr val="3333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1400" y="456332"/>
            <a:ext cx="726712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1916832"/>
            <a:ext cx="726712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81834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860A85-FDEA-A34D-8784-EF8E9FB0C40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23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95CD082-07BF-C94B-8FCF-C9EB0B538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6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Íbúðatalning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íbúðaspá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Samtaka</a:t>
            </a:r>
            <a:r>
              <a:rPr lang="en-US" dirty="0"/>
              <a:t> iðnaðarins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Nóvember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EAAC-47E4-439C-91BC-9C5616D9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Mosfellsbær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B5EB0-A746-4B73-8D60-F8E1E3D7F0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Samanburður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fyrri</a:t>
            </a:r>
            <a:r>
              <a:rPr lang="en-US" dirty="0"/>
              <a:t> </a:t>
            </a:r>
            <a:r>
              <a:rPr lang="en-US" dirty="0" err="1"/>
              <a:t>talningar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8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4A96-E811-44AF-A1BA-46CCA794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Seltjarnarnes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800-000005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6284F-B17D-4328-B07D-953657B93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Samanburður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fyrri</a:t>
            </a:r>
            <a:r>
              <a:rPr lang="en-US" dirty="0"/>
              <a:t> </a:t>
            </a:r>
            <a:r>
              <a:rPr lang="en-US" dirty="0" err="1"/>
              <a:t>talningar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0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6E53-1927-48EB-92A0-A9183D6C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Íbúðir í byggingu á höfuðborgarsvæðinu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974BB8-24D3-4516-A820-5FAB4A29DB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429104"/>
              </p:ext>
            </p:extLst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EA26A-2C86-4DF4-860B-5F7CF76CF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sveitarfélögum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73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6E53-1927-48EB-92A0-A9183D6C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Íbúðir í byggingu á höfuðborgarsvæðinu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EA26A-2C86-4DF4-860B-5F7CF76CF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Samanburður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fyrri</a:t>
            </a:r>
            <a:r>
              <a:rPr lang="en-US" dirty="0"/>
              <a:t> </a:t>
            </a:r>
            <a:r>
              <a:rPr lang="en-US" dirty="0" err="1"/>
              <a:t>talningar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sveitarfélögum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6311D1E-AF70-4FEC-842E-69BDC7EBA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129564"/>
              </p:ext>
            </p:extLst>
          </p:nvPr>
        </p:nvGraphicFramePr>
        <p:xfrm>
          <a:off x="1631404" y="1794547"/>
          <a:ext cx="936000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08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390EF6-F42C-4328-BEF8-CEC50510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Niðurstöður</a:t>
            </a:r>
            <a:r>
              <a:rPr lang="en-US" dirty="0"/>
              <a:t> </a:t>
            </a:r>
            <a:r>
              <a:rPr lang="en-US" dirty="0" err="1"/>
              <a:t>talningar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6B8DE7-7DC8-4580-AF56-0B5866EBD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Samanburður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fyrri</a:t>
            </a:r>
            <a:r>
              <a:rPr lang="en-US" dirty="0"/>
              <a:t> </a:t>
            </a:r>
            <a:r>
              <a:rPr lang="en-US" dirty="0" err="1"/>
              <a:t>talningar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61291-B006-44E3-B27D-ABEB5BD503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794547"/>
            <a:ext cx="813690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93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AD75-9921-40DA-BA2E-37ED219D7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Byggingarmagn íbúða á höfuðborgarsvæðinu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C63D9-3C14-4D89-9267-86A4844E06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Spá 2017 til 2020</a:t>
            </a:r>
          </a:p>
        </p:txBody>
      </p:sp>
    </p:spTree>
    <p:extLst>
      <p:ext uri="{BB962C8B-B14F-4D97-AF65-F5344CB8AC3E}">
        <p14:creationId xmlns:p14="http://schemas.microsoft.com/office/powerpoint/2010/main" val="471954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4E0F-8A69-4DE9-A7B6-EF943AA1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Fullgerðar íbúðir á höfuðborgarsvæðinu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20C3A-D27C-477A-9379-0295B49588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Spá</a:t>
            </a:r>
            <a:r>
              <a:rPr lang="en-US" dirty="0"/>
              <a:t> SI í </a:t>
            </a:r>
            <a:r>
              <a:rPr lang="en-US" dirty="0" err="1"/>
              <a:t>október</a:t>
            </a:r>
            <a:r>
              <a:rPr lang="en-US" dirty="0"/>
              <a:t> 2017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8ED215D-226A-45B8-B916-6B59A2F2A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967048"/>
              </p:ext>
            </p:extLst>
          </p:nvPr>
        </p:nvGraphicFramePr>
        <p:xfrm>
          <a:off x="1602794" y="1794547"/>
          <a:ext cx="9360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958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D51C-2E72-4E4B-9F3A-572244F0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Spá fyrir höfuðborgarsvæðið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4990EB-8CC4-4987-B7A6-CB79A557D6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357981"/>
              </p:ext>
            </p:extLst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Spá SI í október 2017</a:t>
            </a:r>
          </a:p>
        </p:txBody>
      </p:sp>
    </p:spTree>
    <p:extLst>
      <p:ext uri="{BB962C8B-B14F-4D97-AF65-F5344CB8AC3E}">
        <p14:creationId xmlns:p14="http://schemas.microsoft.com/office/powerpoint/2010/main" val="1534242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A172-EAA3-49D9-B13D-F481C916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Spá fyrir höfuðborgarsvæðið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670240-E8A9-4447-BC98-90B7511EF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899629"/>
              </p:ext>
            </p:extLst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Spá SI í október 2017</a:t>
            </a:r>
          </a:p>
        </p:txBody>
      </p:sp>
    </p:spTree>
    <p:extLst>
      <p:ext uri="{BB962C8B-B14F-4D97-AF65-F5344CB8AC3E}">
        <p14:creationId xmlns:p14="http://schemas.microsoft.com/office/powerpoint/2010/main" val="419482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4E0F-8A69-4DE9-A7B6-EF943AA1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Fullgerðar íbúðir á höfuðborgarsvæðinu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21DFD1-F017-4DA1-8EC5-5C5C671D8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703026"/>
              </p:ext>
            </p:extLst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Spá SI í október 2017</a:t>
            </a:r>
          </a:p>
        </p:txBody>
      </p:sp>
    </p:spTree>
    <p:extLst>
      <p:ext uri="{BB962C8B-B14F-4D97-AF65-F5344CB8AC3E}">
        <p14:creationId xmlns:p14="http://schemas.microsoft.com/office/powerpoint/2010/main" val="93393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AD75-9921-40DA-BA2E-37ED219D7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Talning íbúða í byggingu á  höfuðborgarsvæðinu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C63D9-3C14-4D89-9267-86A4844E06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Nóvember 2017</a:t>
            </a:r>
          </a:p>
        </p:txBody>
      </p:sp>
    </p:spTree>
    <p:extLst>
      <p:ext uri="{BB962C8B-B14F-4D97-AF65-F5344CB8AC3E}">
        <p14:creationId xmlns:p14="http://schemas.microsoft.com/office/powerpoint/2010/main" val="3936892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CC92-5BCF-452D-8B49-CFB44F6D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Spá fyrir höfuðborgarsvæðið í heild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Samanburður við ferbrúarspá 2017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93A1B80-E356-418E-ACEF-41A4FD168A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684331"/>
              </p:ext>
            </p:extLst>
          </p:nvPr>
        </p:nvGraphicFramePr>
        <p:xfrm>
          <a:off x="1631404" y="1794547"/>
          <a:ext cx="936000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425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C283-835E-4203-A80C-4CEAE066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Spá fyrir Reykjavík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F1616B-A6B4-4396-B544-2D94D56E3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157263"/>
              </p:ext>
            </p:extLst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Spá SI í október 2017</a:t>
            </a:r>
          </a:p>
        </p:txBody>
      </p:sp>
    </p:spTree>
    <p:extLst>
      <p:ext uri="{BB962C8B-B14F-4D97-AF65-F5344CB8AC3E}">
        <p14:creationId xmlns:p14="http://schemas.microsoft.com/office/powerpoint/2010/main" val="3739801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DE4F-E9C8-4214-BB6C-5026A7F8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Spá fyrir Kópavog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303BA1-6050-4841-A4CC-C2073FE72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724597"/>
              </p:ext>
            </p:extLst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Spá SI í október 2017</a:t>
            </a:r>
          </a:p>
        </p:txBody>
      </p:sp>
    </p:spTree>
    <p:extLst>
      <p:ext uri="{BB962C8B-B14F-4D97-AF65-F5344CB8AC3E}">
        <p14:creationId xmlns:p14="http://schemas.microsoft.com/office/powerpoint/2010/main" val="1089459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D558B-0C20-4C4C-AD11-E2585D3F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Spá fyrir Garðabæ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52D7FB-23E4-45D2-A9C0-D13EA409E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814160"/>
              </p:ext>
            </p:extLst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Spá SI í október 2017</a:t>
            </a:r>
          </a:p>
        </p:txBody>
      </p:sp>
    </p:spTree>
    <p:extLst>
      <p:ext uri="{BB962C8B-B14F-4D97-AF65-F5344CB8AC3E}">
        <p14:creationId xmlns:p14="http://schemas.microsoft.com/office/powerpoint/2010/main" val="4210526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DE94-F6F0-4A44-9E6F-A9F113D0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Spá fyrir Hafnarfjörð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3FB687-F5B5-4CE4-835A-26C9F095A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851471"/>
              </p:ext>
            </p:extLst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Spá SI í október 2017</a:t>
            </a:r>
          </a:p>
        </p:txBody>
      </p:sp>
    </p:spTree>
    <p:extLst>
      <p:ext uri="{BB962C8B-B14F-4D97-AF65-F5344CB8AC3E}">
        <p14:creationId xmlns:p14="http://schemas.microsoft.com/office/powerpoint/2010/main" val="3571900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7666-96ED-4F14-9F1D-208A4CFC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Spá fyrir Mosfellsbær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1AB524-EFD8-4EC5-9E69-7368CBAEE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576725"/>
              </p:ext>
            </p:extLst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Spá SI í október 2017</a:t>
            </a:r>
          </a:p>
        </p:txBody>
      </p:sp>
    </p:spTree>
    <p:extLst>
      <p:ext uri="{BB962C8B-B14F-4D97-AF65-F5344CB8AC3E}">
        <p14:creationId xmlns:p14="http://schemas.microsoft.com/office/powerpoint/2010/main" val="681848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88FC-0C15-452A-B980-4B25D41A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Spá fyrir Seltjarnarnes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C6DF45-C776-4BE4-8ECA-B917D15EE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417800"/>
              </p:ext>
            </p:extLst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Spá SI október 2017</a:t>
            </a:r>
          </a:p>
        </p:txBody>
      </p:sp>
    </p:spTree>
    <p:extLst>
      <p:ext uri="{BB962C8B-B14F-4D97-AF65-F5344CB8AC3E}">
        <p14:creationId xmlns:p14="http://schemas.microsoft.com/office/powerpoint/2010/main" val="2690246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390EF6-F42C-4328-BEF8-CEC50510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Spá</a:t>
            </a:r>
            <a:r>
              <a:rPr lang="en-US" dirty="0"/>
              <a:t> </a:t>
            </a:r>
            <a:r>
              <a:rPr lang="en-US" dirty="0" err="1"/>
              <a:t>Samtaka</a:t>
            </a:r>
            <a:r>
              <a:rPr lang="en-US" dirty="0"/>
              <a:t> </a:t>
            </a:r>
            <a:r>
              <a:rPr lang="en-US" dirty="0" err="1"/>
              <a:t>iðnaðarins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6B8DE7-7DC8-4580-AF56-0B5866EBD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Spá</a:t>
            </a:r>
            <a:r>
              <a:rPr lang="en-US" dirty="0"/>
              <a:t> í </a:t>
            </a:r>
            <a:r>
              <a:rPr lang="en-US" dirty="0" err="1"/>
              <a:t>október</a:t>
            </a:r>
            <a:r>
              <a:rPr lang="en-US" dirty="0"/>
              <a:t>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DA863-F19C-4712-B6B4-79E8E077D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30" y="2521266"/>
            <a:ext cx="8675739" cy="18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98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74E0-240C-433D-9ED7-07D371F68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s-IS" dirty="0"/>
            </a:b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5578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0589-00D4-4525-A6B6-A735B0AF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Byggingarstig húsa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61CD58-DC7F-4F05-B674-ADB21E771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029121"/>
              </p:ext>
            </p:extLst>
          </p:nvPr>
        </p:nvGraphicFramePr>
        <p:xfrm>
          <a:off x="1631950" y="1844675"/>
          <a:ext cx="9358738" cy="30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928">
                  <a:extLst>
                    <a:ext uri="{9D8B030D-6E8A-4147-A177-3AD203B41FA5}">
                      <a16:colId xmlns:a16="http://schemas.microsoft.com/office/drawing/2014/main" val="701214963"/>
                    </a:ext>
                  </a:extLst>
                </a:gridCol>
                <a:gridCol w="2955740">
                  <a:extLst>
                    <a:ext uri="{9D8B030D-6E8A-4147-A177-3AD203B41FA5}">
                      <a16:colId xmlns:a16="http://schemas.microsoft.com/office/drawing/2014/main" val="773394099"/>
                    </a:ext>
                  </a:extLst>
                </a:gridCol>
                <a:gridCol w="3932070">
                  <a:extLst>
                    <a:ext uri="{9D8B030D-6E8A-4147-A177-3AD203B41FA5}">
                      <a16:colId xmlns:a16="http://schemas.microsoft.com/office/drawing/2014/main" val="954096026"/>
                    </a:ext>
                  </a:extLst>
                </a:gridCol>
              </a:tblGrid>
              <a:tr h="619269">
                <a:tc>
                  <a:txBody>
                    <a:bodyPr/>
                    <a:lstStyle/>
                    <a:p>
                      <a:pPr algn="l"/>
                      <a:r>
                        <a:rPr lang="is-IS" sz="2000" dirty="0"/>
                        <a:t>Skipulagsstig</a:t>
                      </a:r>
                    </a:p>
                  </a:txBody>
                  <a:tcPr marL="103045" marR="10304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2000" dirty="0"/>
                        <a:t>Að fokheldu</a:t>
                      </a:r>
                    </a:p>
                  </a:txBody>
                  <a:tcPr marL="103045" marR="10304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2000" dirty="0"/>
                        <a:t>Fokhelt og lengra komið</a:t>
                      </a:r>
                    </a:p>
                  </a:txBody>
                  <a:tcPr marL="103045" marR="103045" anchor="ctr"/>
                </a:tc>
                <a:extLst>
                  <a:ext uri="{0D108BD9-81ED-4DB2-BD59-A6C34878D82A}">
                    <a16:rowId xmlns:a16="http://schemas.microsoft.com/office/drawing/2014/main" val="2053750742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is-IS" sz="2000" dirty="0"/>
                        <a:t>Byggingarleyfi</a:t>
                      </a:r>
                    </a:p>
                  </a:txBody>
                  <a:tcPr marL="103045" marR="10304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2000" dirty="0"/>
                        <a:t>2. Undirstöður</a:t>
                      </a:r>
                    </a:p>
                  </a:txBody>
                  <a:tcPr marL="103045" marR="10304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2000" dirty="0"/>
                        <a:t>4. Fokheld bygging</a:t>
                      </a:r>
                    </a:p>
                  </a:txBody>
                  <a:tcPr marL="103045" marR="103045" anchor="ctr"/>
                </a:tc>
                <a:extLst>
                  <a:ext uri="{0D108BD9-81ED-4DB2-BD59-A6C34878D82A}">
                    <a16:rowId xmlns:a16="http://schemas.microsoft.com/office/drawing/2014/main" val="1067848602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pPr algn="l"/>
                      <a:endParaRPr lang="is-IS" sz="2000" dirty="0"/>
                    </a:p>
                  </a:txBody>
                  <a:tcPr marL="103045" marR="10304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2000" dirty="0"/>
                        <a:t>3. Burðarvirki fullreist</a:t>
                      </a:r>
                    </a:p>
                  </a:txBody>
                  <a:tcPr marL="103045" marR="10304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2000" dirty="0"/>
                        <a:t>5. Tilbúin til innréttingar</a:t>
                      </a:r>
                    </a:p>
                  </a:txBody>
                  <a:tcPr marL="103045" marR="103045" anchor="ctr"/>
                </a:tc>
                <a:extLst>
                  <a:ext uri="{0D108BD9-81ED-4DB2-BD59-A6C34878D82A}">
                    <a16:rowId xmlns:a16="http://schemas.microsoft.com/office/drawing/2014/main" val="584497637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pPr algn="l"/>
                      <a:endParaRPr lang="is-IS" sz="2000" dirty="0"/>
                    </a:p>
                  </a:txBody>
                  <a:tcPr marL="103045" marR="10304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s-IS" sz="2000" dirty="0"/>
                    </a:p>
                  </a:txBody>
                  <a:tcPr marL="103045" marR="10304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2000" dirty="0"/>
                        <a:t>6. Fullgerð án lóðarfrágangs</a:t>
                      </a:r>
                    </a:p>
                  </a:txBody>
                  <a:tcPr marL="103045" marR="103045" anchor="ctr"/>
                </a:tc>
                <a:extLst>
                  <a:ext uri="{0D108BD9-81ED-4DB2-BD59-A6C34878D82A}">
                    <a16:rowId xmlns:a16="http://schemas.microsoft.com/office/drawing/2014/main" val="2350412675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pPr algn="l"/>
                      <a:endParaRPr lang="is-IS" sz="2000" dirty="0"/>
                    </a:p>
                  </a:txBody>
                  <a:tcPr marL="103045" marR="10304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s-IS" sz="2000" dirty="0"/>
                    </a:p>
                  </a:txBody>
                  <a:tcPr marL="103045" marR="10304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2000" dirty="0"/>
                        <a:t>7. Fullgerð bygging</a:t>
                      </a:r>
                    </a:p>
                  </a:txBody>
                  <a:tcPr marL="103045" marR="103045" anchor="ctr"/>
                </a:tc>
                <a:extLst>
                  <a:ext uri="{0D108BD9-81ED-4DB2-BD59-A6C34878D82A}">
                    <a16:rowId xmlns:a16="http://schemas.microsoft.com/office/drawing/2014/main" val="1222938675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4C306-E275-48FA-BA29-E964C6A4DE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ÍST 51</a:t>
            </a:r>
          </a:p>
        </p:txBody>
      </p:sp>
    </p:spTree>
    <p:extLst>
      <p:ext uri="{BB962C8B-B14F-4D97-AF65-F5344CB8AC3E}">
        <p14:creationId xmlns:p14="http://schemas.microsoft.com/office/powerpoint/2010/main" val="337484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4BAF-170F-4419-BBCB-7D1131F3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Höfuðborgarsvæðið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64D15F-7F6A-404D-BEA4-CB35BD6549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F1DC0-5BB9-4988-8579-2F47501F5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Fjöldi</a:t>
            </a:r>
            <a:r>
              <a:rPr lang="en-US" dirty="0"/>
              <a:t> í </a:t>
            </a:r>
            <a:r>
              <a:rPr lang="en-US" dirty="0" err="1"/>
              <a:t>byggingu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4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D32F-D2D5-432C-BF43-D3CC7822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Höfuðborgarsvæðið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88F194-3EF5-4465-835E-DF7361FF2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527860"/>
              </p:ext>
            </p:extLst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0162D-CA11-4D70-ABF3-583DA0110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Samanburður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síðustu</a:t>
            </a:r>
            <a:r>
              <a:rPr lang="en-US" dirty="0"/>
              <a:t> </a:t>
            </a:r>
            <a:r>
              <a:rPr lang="en-US" dirty="0" err="1"/>
              <a:t>talningu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1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Reykjavík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C8F4C56-C2CE-4670-8DA2-BD8900E9C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81824"/>
              </p:ext>
            </p:extLst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7CA9D0-EBE2-4ED0-AB20-90D9EE480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Samanburður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fyrri</a:t>
            </a:r>
            <a:r>
              <a:rPr lang="en-US" dirty="0"/>
              <a:t> </a:t>
            </a:r>
            <a:r>
              <a:rPr lang="en-US" dirty="0" err="1"/>
              <a:t>talningar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6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Kópavogur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A9105-B519-4E62-8CB0-95D7DB6D0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Samanburður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fyrri</a:t>
            </a:r>
            <a:r>
              <a:rPr lang="en-US" dirty="0"/>
              <a:t> </a:t>
            </a:r>
            <a:r>
              <a:rPr lang="en-US" dirty="0" err="1"/>
              <a:t>talningar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3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9E0D-E96C-4FE6-8835-B25FE93F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Garðabær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F6685-B78B-466D-9304-DA6B9DBC1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Samanburður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fyrri</a:t>
            </a:r>
            <a:r>
              <a:rPr lang="en-US" dirty="0"/>
              <a:t> </a:t>
            </a:r>
            <a:r>
              <a:rPr lang="en-US" dirty="0" err="1"/>
              <a:t>talningar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3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EF72-25B5-4D62-8D62-32DD2FA20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Hafnarfjörður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1950" y="1844675"/>
          <a:ext cx="9359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44051-B1BF-4A81-A672-5821A34BA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Samanburður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fyrri</a:t>
            </a:r>
            <a:r>
              <a:rPr lang="en-US" dirty="0"/>
              <a:t> </a:t>
            </a:r>
            <a:r>
              <a:rPr lang="en-US" dirty="0" err="1"/>
              <a:t>talningar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60345"/>
      </p:ext>
    </p:extLst>
  </p:cSld>
  <p:clrMapOvr>
    <a:masterClrMapping/>
  </p:clrMapOvr>
</p:sld>
</file>

<file path=ppt/theme/theme1.xml><?xml version="1.0" encoding="utf-8"?>
<a:theme xmlns:a="http://schemas.openxmlformats.org/drawingml/2006/main" name="Hvítur grunnur">
  <a:themeElements>
    <a:clrScheme name="SI - Samtök Iðnaðari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3C87"/>
      </a:accent1>
      <a:accent2>
        <a:srgbClr val="DB5324"/>
      </a:accent2>
      <a:accent3>
        <a:srgbClr val="D8801C"/>
      </a:accent3>
      <a:accent4>
        <a:srgbClr val="D23245"/>
      </a:accent4>
      <a:accent5>
        <a:srgbClr val="005861"/>
      </a:accent5>
      <a:accent6>
        <a:srgbClr val="11121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ár grunnur">
  <a:themeElements>
    <a:clrScheme name="SI - Samtök Iðnaðari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3C87"/>
      </a:accent1>
      <a:accent2>
        <a:srgbClr val="DB5324"/>
      </a:accent2>
      <a:accent3>
        <a:srgbClr val="D8801C"/>
      </a:accent3>
      <a:accent4>
        <a:srgbClr val="D23245"/>
      </a:accent4>
      <a:accent5>
        <a:srgbClr val="005861"/>
      </a:accent5>
      <a:accent6>
        <a:srgbClr val="11121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ár grunnur">
  <a:themeElements>
    <a:clrScheme name="SI - Samtök Iðnaðari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3C87"/>
      </a:accent1>
      <a:accent2>
        <a:srgbClr val="DB5324"/>
      </a:accent2>
      <a:accent3>
        <a:srgbClr val="D8801C"/>
      </a:accent3>
      <a:accent4>
        <a:srgbClr val="D23245"/>
      </a:accent4>
      <a:accent5>
        <a:srgbClr val="005861"/>
      </a:accent5>
      <a:accent6>
        <a:srgbClr val="11121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322</Words>
  <Application>Microsoft Office PowerPoint</Application>
  <PresentationFormat>Widescreen</PresentationFormat>
  <Paragraphs>93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Hvítur grunnur</vt:lpstr>
      <vt:lpstr>Grár grunnur</vt:lpstr>
      <vt:lpstr>Blár grunnur</vt:lpstr>
      <vt:lpstr>Íbúðatalning og íbúðaspá  Samtaka iðnaðarins</vt:lpstr>
      <vt:lpstr>Talning íbúða í byggingu á  höfuðborgarsvæðinu</vt:lpstr>
      <vt:lpstr>Byggingarstig húsa</vt:lpstr>
      <vt:lpstr>Höfuðborgarsvæðið</vt:lpstr>
      <vt:lpstr>Höfuðborgarsvæðið</vt:lpstr>
      <vt:lpstr>Reykjavík</vt:lpstr>
      <vt:lpstr>Kópavogur</vt:lpstr>
      <vt:lpstr>Garðabær</vt:lpstr>
      <vt:lpstr>Hafnarfjörður</vt:lpstr>
      <vt:lpstr>Mosfellsbær</vt:lpstr>
      <vt:lpstr>Seltjarnarnes</vt:lpstr>
      <vt:lpstr>Íbúðir í byggingu á höfuðborgarsvæðinu</vt:lpstr>
      <vt:lpstr>Íbúðir í byggingu á höfuðborgarsvæðinu</vt:lpstr>
      <vt:lpstr>Niðurstöður talningar</vt:lpstr>
      <vt:lpstr>Byggingarmagn íbúða á höfuðborgarsvæðinu</vt:lpstr>
      <vt:lpstr>Fullgerðar íbúðir á höfuðborgarsvæðinu</vt:lpstr>
      <vt:lpstr>Spá fyrir höfuðborgarsvæðið</vt:lpstr>
      <vt:lpstr>Spá fyrir höfuðborgarsvæðið</vt:lpstr>
      <vt:lpstr>Fullgerðar íbúðir á höfuðborgarsvæðinu </vt:lpstr>
      <vt:lpstr>Spá fyrir höfuðborgarsvæðið í heild</vt:lpstr>
      <vt:lpstr>Spá fyrir Reykjavík </vt:lpstr>
      <vt:lpstr>Spá fyrir Kópavog </vt:lpstr>
      <vt:lpstr>Spá fyrir Garðabæ</vt:lpstr>
      <vt:lpstr>Spá fyrir Hafnarfjörð </vt:lpstr>
      <vt:lpstr>Spá fyrir Mosfellsbær </vt:lpstr>
      <vt:lpstr>Spá fyrir Seltjarnarnes </vt:lpstr>
      <vt:lpstr>Spá Samtaka iðnaðarins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Margrét Kristín Sigurðardóttir</cp:lastModifiedBy>
  <cp:revision>55</cp:revision>
  <dcterms:created xsi:type="dcterms:W3CDTF">2017-08-14T14:51:24Z</dcterms:created>
  <dcterms:modified xsi:type="dcterms:W3CDTF">2017-10-31T10:02:36Z</dcterms:modified>
</cp:coreProperties>
</file>