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348" r:id="rId2"/>
    <p:sldId id="256" r:id="rId3"/>
    <p:sldId id="331" r:id="rId4"/>
    <p:sldId id="283" r:id="rId5"/>
    <p:sldId id="337" r:id="rId6"/>
    <p:sldId id="338" r:id="rId7"/>
    <p:sldId id="344" r:id="rId8"/>
    <p:sldId id="346" r:id="rId9"/>
    <p:sldId id="345" r:id="rId10"/>
    <p:sldId id="342" r:id="rId11"/>
    <p:sldId id="339" r:id="rId12"/>
    <p:sldId id="343" r:id="rId13"/>
    <p:sldId id="340" r:id="rId14"/>
    <p:sldId id="341" r:id="rId15"/>
    <p:sldId id="291" r:id="rId16"/>
    <p:sldId id="290" r:id="rId17"/>
    <p:sldId id="289" r:id="rId18"/>
    <p:sldId id="336" r:id="rId19"/>
    <p:sldId id="305" r:id="rId20"/>
    <p:sldId id="307" r:id="rId21"/>
    <p:sldId id="269" r:id="rId22"/>
  </p:sldIdLst>
  <p:sldSz cx="9144000" cy="6858000" type="screen4x3"/>
  <p:notesSz cx="6797675" cy="98726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A5E3"/>
    <a:srgbClr val="6AC0E3"/>
    <a:srgbClr val="0C0E5E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29" autoAdjust="0"/>
    <p:restoredTop sz="90929"/>
  </p:normalViewPr>
  <p:slideViewPr>
    <p:cSldViewPr>
      <p:cViewPr varScale="1">
        <p:scale>
          <a:sx n="102" d="100"/>
          <a:sy n="102" d="100"/>
        </p:scale>
        <p:origin x="-14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7"/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70000000</c:v>
                </c:pt>
                <c:pt idx="1">
                  <c:v>100000000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0.60191</cdr:x>
      <cdr:y>0.15935</cdr:y>
    </cdr:from>
    <cdr:to>
      <cdr:x>0.89809</cdr:x>
      <cdr:y>0.41448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78288" y="655712"/>
          <a:ext cx="2302024" cy="1049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2400" b="1" dirty="0" smtClean="0">
              <a:solidFill>
                <a:schemeClr val="bg1"/>
              </a:solidFill>
            </a:rPr>
            <a:t>NSA</a:t>
          </a:r>
        </a:p>
        <a:p xmlns:a="http://schemas.openxmlformats.org/drawingml/2006/main">
          <a:r>
            <a:rPr lang="en-GB" sz="2400" b="1" dirty="0" smtClean="0">
              <a:solidFill>
                <a:schemeClr val="bg1"/>
              </a:solidFill>
            </a:rPr>
            <a:t>670 </a:t>
          </a:r>
          <a:r>
            <a:rPr lang="en-GB" sz="2400" b="1" dirty="0" err="1" smtClean="0">
              <a:solidFill>
                <a:schemeClr val="bg1"/>
              </a:solidFill>
            </a:rPr>
            <a:t>mkr</a:t>
          </a:r>
          <a:r>
            <a:rPr lang="en-GB" sz="2400" b="1" dirty="0" smtClean="0">
              <a:solidFill>
                <a:schemeClr val="bg1"/>
              </a:solidFill>
            </a:rPr>
            <a:t>. </a:t>
          </a:r>
          <a:endParaRPr lang="en-GB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0.19319</cdr:x>
      <cdr:y>0.22732</cdr:y>
    </cdr:from>
    <cdr:to>
      <cdr:x>0.49892</cdr:x>
      <cdr:y>0.54232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01552" y="935360"/>
          <a:ext cx="2376256" cy="12961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2400" b="1" dirty="0" smtClean="0">
              <a:solidFill>
                <a:schemeClr val="bg1"/>
              </a:solidFill>
            </a:rPr>
            <a:t>AÐRIR</a:t>
          </a:r>
        </a:p>
        <a:p xmlns:a="http://schemas.openxmlformats.org/drawingml/2006/main">
          <a:r>
            <a:rPr lang="en-GB" sz="2400" b="1" dirty="0" smtClean="0">
              <a:solidFill>
                <a:schemeClr val="bg1"/>
              </a:solidFill>
            </a:rPr>
            <a:t>921 </a:t>
          </a:r>
          <a:r>
            <a:rPr lang="en-GB" sz="2400" b="1" dirty="0" err="1" smtClean="0">
              <a:solidFill>
                <a:schemeClr val="bg1"/>
              </a:solidFill>
            </a:rPr>
            <a:t>mkr</a:t>
          </a:r>
          <a:r>
            <a:rPr lang="en-GB" sz="2400" b="1" dirty="0" smtClean="0">
              <a:solidFill>
                <a:schemeClr val="bg1"/>
              </a:solidFill>
            </a:rPr>
            <a:t>. </a:t>
          </a:r>
          <a:endParaRPr lang="en-GB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0.13178</cdr:x>
      <cdr:y>0.11557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024217" cy="475529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689515"/>
            <a:ext cx="4984962" cy="4442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9030"/>
            <a:ext cx="2945659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379030"/>
            <a:ext cx="2945659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C980F52-D910-42C9-BC36-0958C74427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626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E5FDE0-ED33-4C84-A630-5B4DD14A9A6A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F2382D-10C8-4E23-89C5-56B306C8C732}" type="slidenum">
              <a:rPr lang="en-US"/>
              <a:pPr/>
              <a:t>2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1" dirty="0" smtClean="0">
                <a:latin typeface="Century Gothic" pitchFamily="34" charset="0"/>
              </a:rPr>
              <a:t>“</a:t>
            </a:r>
            <a:r>
              <a:rPr lang="en-US" sz="2000" b="1" i="1" dirty="0" err="1" smtClean="0">
                <a:latin typeface="Century Gothic" pitchFamily="34" charset="0"/>
              </a:rPr>
              <a:t>Nýsköpunarsjóður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atvinnulífsins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er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áhættufjárfestir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sem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fjárfestir</a:t>
            </a:r>
            <a:r>
              <a:rPr lang="en-US" sz="2000" b="1" i="1" dirty="0" smtClean="0">
                <a:latin typeface="Century Gothic" pitchFamily="34" charset="0"/>
              </a:rPr>
              <a:t> í </a:t>
            </a:r>
            <a:r>
              <a:rPr lang="en-US" sz="2000" b="1" i="1" dirty="0" err="1" smtClean="0">
                <a:latin typeface="Century Gothic" pitchFamily="34" charset="0"/>
              </a:rPr>
              <a:t>fyrirtækjum</a:t>
            </a:r>
            <a:r>
              <a:rPr lang="en-US" sz="2000" b="1" i="1" dirty="0" smtClean="0">
                <a:latin typeface="Century Gothic" pitchFamily="34" charset="0"/>
              </a:rPr>
              <a:t>      </a:t>
            </a:r>
            <a:r>
              <a:rPr lang="en-US" sz="2000" b="1" i="1" dirty="0" err="1" smtClean="0">
                <a:latin typeface="Century Gothic" pitchFamily="34" charset="0"/>
              </a:rPr>
              <a:t>þar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sem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vænta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má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solidFill>
                  <a:srgbClr val="0070C0"/>
                </a:solidFill>
                <a:latin typeface="Century Gothic" pitchFamily="34" charset="0"/>
              </a:rPr>
              <a:t>mikils</a:t>
            </a:r>
            <a:r>
              <a:rPr lang="en-US" sz="2000" b="1" i="1" dirty="0" smtClean="0">
                <a:solidFill>
                  <a:srgbClr val="0070C0"/>
                </a:solidFill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virðisauka</a:t>
            </a:r>
            <a:r>
              <a:rPr lang="en-US" sz="2000" b="1" i="1" dirty="0" smtClean="0">
                <a:latin typeface="Century Gothic" pitchFamily="34" charset="0"/>
              </a:rPr>
              <a:t>, </a:t>
            </a:r>
            <a:r>
              <a:rPr lang="en-US" sz="2000" b="1" i="1" dirty="0" err="1" smtClean="0">
                <a:latin typeface="Century Gothic" pitchFamily="34" charset="0"/>
              </a:rPr>
              <a:t>arðsemi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og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góðrar</a:t>
            </a:r>
            <a:r>
              <a:rPr lang="en-US" sz="2000" b="1" i="1" dirty="0" smtClean="0">
                <a:latin typeface="Century Gothic" pitchFamily="34" charset="0"/>
              </a:rPr>
              <a:t> </a:t>
            </a:r>
            <a:r>
              <a:rPr lang="en-US" sz="2000" b="1" i="1" dirty="0" err="1" smtClean="0">
                <a:latin typeface="Century Gothic" pitchFamily="34" charset="0"/>
              </a:rPr>
              <a:t>ávöxtunar</a:t>
            </a:r>
            <a:r>
              <a:rPr lang="en-US" sz="2000" b="1" i="1" dirty="0" smtClean="0">
                <a:latin typeface="Century Gothic" pitchFamily="34" charset="0"/>
              </a:rPr>
              <a:t>.”</a:t>
            </a:r>
          </a:p>
          <a:p>
            <a:r>
              <a:rPr lang="is-IS" sz="2000" dirty="0" smtClean="0"/>
              <a:t>Stefna NSA er að fjárfesta</a:t>
            </a:r>
            <a:r>
              <a:rPr lang="is-IS" sz="2000" baseline="0" dirty="0" smtClean="0"/>
              <a:t> í nýsköpunarfyrirtækjum þar sem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61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Hugvit</a:t>
            </a:r>
            <a:r>
              <a:rPr lang="is-IS" baseline="0" dirty="0" smtClean="0"/>
              <a:t> og sköpun er ótakmörkuð auðlind með endalausa </a:t>
            </a:r>
            <a:r>
              <a:rPr lang="is-IS" baseline="0" dirty="0" err="1" smtClean="0"/>
              <a:t>vaxtarmögluleika</a:t>
            </a:r>
            <a:r>
              <a:rPr lang="is-IS" baseline="0" dirty="0" smtClean="0"/>
              <a:t> </a:t>
            </a:r>
          </a:p>
          <a:p>
            <a:r>
              <a:rPr lang="is-IS" baseline="0" dirty="0" smtClean="0"/>
              <a:t>Öflun útflutningstekna </a:t>
            </a:r>
          </a:p>
          <a:p>
            <a:r>
              <a:rPr lang="is-IS" baseline="0" dirty="0" smtClean="0"/>
              <a:t>Eykur fjölbreytni útflutnings </a:t>
            </a:r>
          </a:p>
          <a:p>
            <a:r>
              <a:rPr lang="is-IS" baseline="0" dirty="0" smtClean="0"/>
              <a:t>Mannauður og Fjármagn – Takmarkandi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09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Hugvit</a:t>
            </a:r>
            <a:r>
              <a:rPr lang="is-IS" baseline="0" dirty="0" smtClean="0"/>
              <a:t> og sköpun er ótakmörkuð auðlind með endalausa </a:t>
            </a:r>
            <a:r>
              <a:rPr lang="is-IS" baseline="0" dirty="0" err="1" smtClean="0"/>
              <a:t>vaxtarmögluleika</a:t>
            </a:r>
            <a:r>
              <a:rPr lang="is-IS" baseline="0" dirty="0" smtClean="0"/>
              <a:t> </a:t>
            </a:r>
          </a:p>
          <a:p>
            <a:r>
              <a:rPr lang="is-IS" baseline="0" dirty="0" smtClean="0"/>
              <a:t>Öflun útflutningstekna </a:t>
            </a:r>
          </a:p>
          <a:p>
            <a:r>
              <a:rPr lang="is-IS" baseline="0" dirty="0" smtClean="0"/>
              <a:t>Eykur fjölbreytni útflutnings </a:t>
            </a:r>
          </a:p>
          <a:p>
            <a:r>
              <a:rPr lang="is-IS" baseline="0" dirty="0" smtClean="0"/>
              <a:t>Mannauður og Fjármagn – Takmarkandi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09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Útflutningur</a:t>
            </a:r>
            <a:r>
              <a:rPr lang="is-IS" baseline="0" dirty="0" smtClean="0"/>
              <a:t> úr eignasafni til 60 landa </a:t>
            </a:r>
          </a:p>
          <a:p>
            <a:r>
              <a:rPr lang="is-IS" baseline="0" dirty="0" smtClean="0"/>
              <a:t>Útflutningur fyrir 4,5 </a:t>
            </a:r>
            <a:r>
              <a:rPr lang="is-IS" baseline="0" dirty="0" err="1" smtClean="0"/>
              <a:t>milljarið</a:t>
            </a:r>
            <a:r>
              <a:rPr lang="is-IS" baseline="0" dirty="0" smtClean="0"/>
              <a:t> kr. 19 fyrirtæki sem stóðu að baki þessara talna</a:t>
            </a:r>
          </a:p>
          <a:p>
            <a:r>
              <a:rPr lang="is-IS" baseline="0" dirty="0" smtClean="0"/>
              <a:t>Frumtak mikilvægur í þessu samhengi – fyrirtæki </a:t>
            </a:r>
            <a:r>
              <a:rPr lang="is-IS" baseline="0" dirty="0" err="1" smtClean="0"/>
              <a:t>einsgo</a:t>
            </a:r>
            <a:r>
              <a:rPr lang="is-IS" baseline="0" dirty="0" smtClean="0"/>
              <a:t> </a:t>
            </a:r>
            <a:r>
              <a:rPr lang="is-IS" baseline="0" dirty="0" err="1" smtClean="0"/>
              <a:t>Mentor</a:t>
            </a:r>
            <a:r>
              <a:rPr lang="is-IS" baseline="0" dirty="0" smtClean="0"/>
              <a:t> og VALKA  fyrsta fjármagn hjá NSA – Viðbótar vaxtar fjármagn hjá frumtaki </a:t>
            </a:r>
          </a:p>
          <a:p>
            <a:r>
              <a:rPr lang="is-IS" baseline="0" dirty="0" smtClean="0"/>
              <a:t>Að fest útflutningi í sessi – þekking – sambönd – fjármagn </a:t>
            </a:r>
          </a:p>
          <a:p>
            <a:r>
              <a:rPr lang="is-IS" baseline="0" dirty="0" smtClean="0"/>
              <a:t>Erlendir og innlendir </a:t>
            </a:r>
            <a:r>
              <a:rPr lang="is-IS" baseline="0" dirty="0" err="1" smtClean="0"/>
              <a:t>fjárestar</a:t>
            </a:r>
            <a:r>
              <a:rPr lang="is-IS" baseline="0" dirty="0" smtClean="0"/>
              <a:t> taka við kyndlinum – ræktum sambönd Alþjóðleg og innlend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09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Þar</a:t>
            </a:r>
            <a:r>
              <a:rPr lang="is-IS" baseline="0" dirty="0" smtClean="0"/>
              <a:t> af er söluhagnaður í fyrirtækjum – 55 </a:t>
            </a:r>
          </a:p>
          <a:p>
            <a:r>
              <a:rPr lang="is-IS" baseline="0" dirty="0" smtClean="0"/>
              <a:t>Sölutap eignarhluta 257 </a:t>
            </a:r>
            <a:r>
              <a:rPr lang="is-IS" baseline="0" dirty="0" err="1" smtClean="0"/>
              <a:t>mkr</a:t>
            </a:r>
            <a:endParaRPr lang="is-IS" baseline="0" dirty="0" smtClean="0"/>
          </a:p>
          <a:p>
            <a:r>
              <a:rPr lang="is-IS" baseline="0" dirty="0" smtClean="0"/>
              <a:t>Framlag í afskriftareikning 89 </a:t>
            </a:r>
            <a:r>
              <a:rPr lang="is-IS" baseline="0" dirty="0" err="1" smtClean="0"/>
              <a:t>mkr</a:t>
            </a:r>
            <a:r>
              <a:rPr lang="is-IS" baseline="0" dirty="0" smtClean="0"/>
              <a:t>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09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Þar</a:t>
            </a:r>
            <a:r>
              <a:rPr lang="is-IS" baseline="0" dirty="0" smtClean="0"/>
              <a:t> af er söluhagnaður í fyrirtækjum – 55 </a:t>
            </a:r>
          </a:p>
          <a:p>
            <a:r>
              <a:rPr lang="is-IS" baseline="0" dirty="0" smtClean="0"/>
              <a:t>Sölutap eignarhluta 257 </a:t>
            </a:r>
            <a:r>
              <a:rPr lang="is-IS" baseline="0" dirty="0" err="1" smtClean="0"/>
              <a:t>mkr</a:t>
            </a:r>
            <a:endParaRPr lang="is-IS" baseline="0" dirty="0" smtClean="0"/>
          </a:p>
          <a:p>
            <a:r>
              <a:rPr lang="is-IS" baseline="0" dirty="0" smtClean="0"/>
              <a:t>Framlag í afskriftareikning 89 </a:t>
            </a:r>
            <a:r>
              <a:rPr lang="is-IS" baseline="0" dirty="0" err="1" smtClean="0"/>
              <a:t>mkr</a:t>
            </a:r>
            <a:r>
              <a:rPr lang="is-IS" baseline="0" dirty="0" smtClean="0"/>
              <a:t>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09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Þar</a:t>
            </a:r>
            <a:r>
              <a:rPr lang="is-IS" baseline="0" dirty="0" smtClean="0"/>
              <a:t> af er söluhagnaður í fyrirtækjum – 55 </a:t>
            </a:r>
          </a:p>
          <a:p>
            <a:r>
              <a:rPr lang="is-IS" baseline="0" dirty="0" smtClean="0"/>
              <a:t>Sölutap eignarhluta 257 </a:t>
            </a:r>
            <a:r>
              <a:rPr lang="is-IS" baseline="0" dirty="0" err="1" smtClean="0"/>
              <a:t>mkr</a:t>
            </a:r>
            <a:endParaRPr lang="is-IS" baseline="0" dirty="0" smtClean="0"/>
          </a:p>
          <a:p>
            <a:r>
              <a:rPr lang="is-IS" baseline="0" dirty="0" smtClean="0"/>
              <a:t>Framlag í afskriftareikning 89 </a:t>
            </a:r>
            <a:r>
              <a:rPr lang="is-IS" baseline="0" dirty="0" err="1" smtClean="0"/>
              <a:t>mkr</a:t>
            </a:r>
            <a:r>
              <a:rPr lang="is-IS" baseline="0" dirty="0" smtClean="0"/>
              <a:t>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09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Hugvit</a:t>
            </a:r>
            <a:r>
              <a:rPr lang="is-IS" baseline="0" dirty="0" smtClean="0"/>
              <a:t> og sköpun er ótakmörkuð auðlind með endalausa </a:t>
            </a:r>
            <a:r>
              <a:rPr lang="is-IS" baseline="0" dirty="0" err="1" smtClean="0"/>
              <a:t>vaxtarmögluleika</a:t>
            </a:r>
            <a:r>
              <a:rPr lang="is-IS" baseline="0" dirty="0" smtClean="0"/>
              <a:t> </a:t>
            </a:r>
          </a:p>
          <a:p>
            <a:r>
              <a:rPr lang="is-IS" baseline="0" dirty="0" smtClean="0"/>
              <a:t>Öflun útflutningstekna </a:t>
            </a:r>
          </a:p>
          <a:p>
            <a:r>
              <a:rPr lang="is-IS" baseline="0" dirty="0" smtClean="0"/>
              <a:t>Eykur fjölbreytni útflutnings </a:t>
            </a:r>
          </a:p>
          <a:p>
            <a:r>
              <a:rPr lang="is-IS" baseline="0" dirty="0" smtClean="0"/>
              <a:t>Mannauður og Fjármagn – Takmarkandi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09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Amir Sport keypti NIKITA – stórt</a:t>
            </a:r>
            <a:r>
              <a:rPr lang="is-IS" baseline="0" dirty="0" smtClean="0"/>
              <a:t> finnskt félag  - eign síðan ári 2000 </a:t>
            </a:r>
          </a:p>
          <a:p>
            <a:r>
              <a:rPr lang="is-IS" baseline="0" dirty="0" smtClean="0"/>
              <a:t>Hópur innlendra </a:t>
            </a:r>
            <a:r>
              <a:rPr lang="is-IS" baseline="0" dirty="0" err="1" smtClean="0"/>
              <a:t>fjáresta</a:t>
            </a:r>
            <a:r>
              <a:rPr lang="is-IS" baseline="0" dirty="0" smtClean="0"/>
              <a:t> keypti Íshesta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09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37</a:t>
            </a:r>
            <a:r>
              <a:rPr lang="is-IS" baseline="0" dirty="0" smtClean="0"/>
              <a:t> Fyrirtæki </a:t>
            </a:r>
          </a:p>
          <a:p>
            <a:r>
              <a:rPr lang="is-IS" baseline="0" dirty="0" smtClean="0"/>
              <a:t>25 með veltu – samtals 5 milljarða króna </a:t>
            </a:r>
          </a:p>
          <a:p>
            <a:r>
              <a:rPr lang="is-IS" baseline="0" dirty="0" smtClean="0"/>
              <a:t>90% útflutningstekjur </a:t>
            </a:r>
          </a:p>
          <a:p>
            <a:r>
              <a:rPr lang="is-IS" baseline="0" dirty="0" smtClean="0"/>
              <a:t>550 manns störfuðu hjá þessum fyrirtækjum um áramót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09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Hugvit</a:t>
            </a:r>
            <a:r>
              <a:rPr lang="is-IS" baseline="0" dirty="0" smtClean="0"/>
              <a:t> og sköpun er ótakmörkuð auðlind með endalausa </a:t>
            </a:r>
            <a:r>
              <a:rPr lang="is-IS" baseline="0" dirty="0" err="1" smtClean="0"/>
              <a:t>vaxtarmögluleika</a:t>
            </a:r>
            <a:r>
              <a:rPr lang="is-IS" baseline="0" dirty="0" smtClean="0"/>
              <a:t> </a:t>
            </a:r>
          </a:p>
          <a:p>
            <a:r>
              <a:rPr lang="is-IS" baseline="0" dirty="0" smtClean="0"/>
              <a:t>Öflun útflutningstekna </a:t>
            </a:r>
          </a:p>
          <a:p>
            <a:r>
              <a:rPr lang="is-IS" baseline="0" dirty="0" smtClean="0"/>
              <a:t>Eykur fjölbreytni útflutnings </a:t>
            </a:r>
          </a:p>
          <a:p>
            <a:r>
              <a:rPr lang="is-IS" baseline="0" dirty="0" smtClean="0"/>
              <a:t>Mannauður og Fjármagn – Takmarkandi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09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Hugvit</a:t>
            </a:r>
            <a:r>
              <a:rPr lang="is-IS" baseline="0" dirty="0" smtClean="0"/>
              <a:t> og sköpun er ótakmörkuð auðlind með endalausa </a:t>
            </a:r>
            <a:r>
              <a:rPr lang="is-IS" baseline="0" dirty="0" err="1" smtClean="0"/>
              <a:t>vaxtarmögluleika</a:t>
            </a:r>
            <a:r>
              <a:rPr lang="is-IS" baseline="0" dirty="0" smtClean="0"/>
              <a:t> </a:t>
            </a:r>
          </a:p>
          <a:p>
            <a:r>
              <a:rPr lang="is-IS" baseline="0" dirty="0" smtClean="0"/>
              <a:t>Öflun útflutningstekna </a:t>
            </a:r>
          </a:p>
          <a:p>
            <a:r>
              <a:rPr lang="is-IS" baseline="0" dirty="0" smtClean="0"/>
              <a:t>Eykur fjölbreytni útflutnings </a:t>
            </a:r>
          </a:p>
          <a:p>
            <a:r>
              <a:rPr lang="is-IS" baseline="0" dirty="0" smtClean="0"/>
              <a:t>Mannauður og Fjármagn – Takmarkandi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098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Skimun á virkum lyfjaefnum</a:t>
            </a:r>
            <a:r>
              <a:rPr lang="is-I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9810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Auka öryggi sjúklinga</a:t>
            </a:r>
            <a:r>
              <a:rPr lang="is-I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02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err="1" smtClean="0"/>
              <a:t>Aranar</a:t>
            </a:r>
            <a:r>
              <a:rPr lang="is-IS" baseline="0" dirty="0" smtClean="0"/>
              <a:t> Jensson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34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/>
              <a:t>Hugbúnað</a:t>
            </a:r>
            <a:r>
              <a:rPr lang="is-IS" baseline="0" dirty="0" smtClean="0"/>
              <a:t> fyrir græn tölvuský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280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dirty="0" err="1" smtClean="0"/>
              <a:t>Bætt</a:t>
            </a:r>
            <a:r>
              <a:rPr lang="en-GB" sz="1200" baseline="0" dirty="0" smtClean="0"/>
              <a:t> </a:t>
            </a:r>
            <a:r>
              <a:rPr lang="en-GB" sz="1200" baseline="0" dirty="0" err="1" smtClean="0"/>
              <a:t>aðferðafræði</a:t>
            </a:r>
            <a:r>
              <a:rPr lang="en-GB" sz="1200" baseline="0" dirty="0" smtClean="0"/>
              <a:t> </a:t>
            </a:r>
            <a:r>
              <a:rPr lang="en-GB" sz="1200" baseline="0" dirty="0" err="1" smtClean="0"/>
              <a:t>fyrir</a:t>
            </a:r>
            <a:r>
              <a:rPr lang="en-GB" sz="1200" baseline="0" dirty="0" smtClean="0"/>
              <a:t> </a:t>
            </a:r>
            <a:r>
              <a:rPr lang="en-GB" sz="1200" baseline="0" dirty="0" err="1" smtClean="0"/>
              <a:t>sjúkdómsgreining</a:t>
            </a:r>
            <a:r>
              <a:rPr lang="en-GB" sz="1200" baseline="0" dirty="0" smtClean="0"/>
              <a:t> – </a:t>
            </a:r>
            <a:r>
              <a:rPr lang="en-GB" sz="1200" baseline="0" dirty="0" err="1" smtClean="0"/>
              <a:t>beinþynningu</a:t>
            </a:r>
            <a:r>
              <a:rPr lang="en-GB" sz="1200" baseline="0" dirty="0" smtClean="0"/>
              <a:t> </a:t>
            </a:r>
            <a:r>
              <a:rPr lang="en-GB" sz="1200" baseline="0" dirty="0" err="1" smtClean="0"/>
              <a:t>og</a:t>
            </a:r>
            <a:r>
              <a:rPr lang="en-GB" sz="1200" baseline="0" dirty="0" smtClean="0"/>
              <a:t> </a:t>
            </a:r>
            <a:r>
              <a:rPr lang="en-GB" sz="1200" baseline="0" dirty="0" err="1" smtClean="0"/>
              <a:t>sjálfsofnæmissjúkdóma</a:t>
            </a:r>
            <a:r>
              <a:rPr lang="en-GB" sz="1200" baseline="0" dirty="0" smtClean="0"/>
              <a:t> </a:t>
            </a:r>
            <a:endParaRPr lang="en-GB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80F52-D910-42C9-BC36-0958C74427D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2F46F1-E738-4843-B075-33D2E5A76F09}" type="slidenum">
              <a:rPr lang="en-US"/>
              <a:pPr/>
              <a:t>21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689515"/>
            <a:ext cx="4984962" cy="44426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A99892-4494-4A93-AC28-316882AE81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09600"/>
            <a:ext cx="7774632" cy="947192"/>
          </a:xfrm>
        </p:spPr>
        <p:txBody>
          <a:bodyPr/>
          <a:lstStyle>
            <a:lvl1pPr>
              <a:defRPr sz="4400" baseline="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800" cap="none" baseline="0">
                <a:solidFill>
                  <a:srgbClr val="4D4D4D"/>
                </a:solidFill>
                <a:latin typeface="+mn-lt"/>
              </a:defRPr>
            </a:lvl1pPr>
            <a:lvl2pPr>
              <a:defRPr sz="2400">
                <a:solidFill>
                  <a:srgbClr val="6FA5E3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84797-9D14-476F-9344-2E72EB9B0F08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Picture 5" descr="nsa 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6016625"/>
            <a:ext cx="1993900" cy="8413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E1568A-AF87-4A62-B9D5-DB1DBE7601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B27B3-C534-4409-9413-AF8518678A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9C3CF-6684-4143-AF05-6B96104C7D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8BFDB-AE87-463F-A58D-33D094FC08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5E1B3-BD19-4054-8909-080A881DC0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D9E6FD-EBB6-40E2-B8E3-1183563648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F538E9-A5AD-4F77-A4C7-A3F8E0D986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6F1E8-4EB9-4A8F-B153-59E1F20DFA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2DB49-4B98-4C2B-BBAB-7CCBF72B26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60B555A-EF79-40FE-A254-18218FDCFE9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25.jpeg"/><Relationship Id="rId18" Type="http://schemas.openxmlformats.org/officeDocument/2006/relationships/image" Target="../media/image30.jpeg"/><Relationship Id="rId26" Type="http://schemas.openxmlformats.org/officeDocument/2006/relationships/image" Target="../media/image38.jpeg"/><Relationship Id="rId3" Type="http://schemas.openxmlformats.org/officeDocument/2006/relationships/image" Target="../media/image15.jpeg"/><Relationship Id="rId21" Type="http://schemas.openxmlformats.org/officeDocument/2006/relationships/image" Target="../media/image33.jpeg"/><Relationship Id="rId7" Type="http://schemas.openxmlformats.org/officeDocument/2006/relationships/image" Target="../media/image19.jpg"/><Relationship Id="rId12" Type="http://schemas.openxmlformats.org/officeDocument/2006/relationships/image" Target="../media/image24.jpeg"/><Relationship Id="rId17" Type="http://schemas.openxmlformats.org/officeDocument/2006/relationships/image" Target="../media/image29.jpeg"/><Relationship Id="rId25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8.jpeg"/><Relationship Id="rId20" Type="http://schemas.openxmlformats.org/officeDocument/2006/relationships/image" Target="../media/image32.jpg"/><Relationship Id="rId29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24" Type="http://schemas.openxmlformats.org/officeDocument/2006/relationships/image" Target="../media/image36.jpe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23" Type="http://schemas.openxmlformats.org/officeDocument/2006/relationships/image" Target="../media/image35.jpg"/><Relationship Id="rId28" Type="http://schemas.openxmlformats.org/officeDocument/2006/relationships/image" Target="../media/image40.jpg"/><Relationship Id="rId10" Type="http://schemas.openxmlformats.org/officeDocument/2006/relationships/image" Target="../media/image22.jpeg"/><Relationship Id="rId19" Type="http://schemas.openxmlformats.org/officeDocument/2006/relationships/image" Target="../media/image31.jpeg"/><Relationship Id="rId31" Type="http://schemas.openxmlformats.org/officeDocument/2006/relationships/image" Target="../media/image43.jpeg"/><Relationship Id="rId4" Type="http://schemas.openxmlformats.org/officeDocument/2006/relationships/image" Target="../media/image16.jpeg"/><Relationship Id="rId9" Type="http://schemas.openxmlformats.org/officeDocument/2006/relationships/image" Target="../media/image21.jpg"/><Relationship Id="rId14" Type="http://schemas.openxmlformats.org/officeDocument/2006/relationships/image" Target="../media/image26.jpeg"/><Relationship Id="rId22" Type="http://schemas.openxmlformats.org/officeDocument/2006/relationships/image" Target="../media/image34.jpeg"/><Relationship Id="rId27" Type="http://schemas.openxmlformats.org/officeDocument/2006/relationships/image" Target="../media/image39.jpeg"/><Relationship Id="rId30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FORSIDA</a:t>
            </a:r>
          </a:p>
        </p:txBody>
      </p:sp>
      <p:pic>
        <p:nvPicPr>
          <p:cNvPr id="3074" name="Picture 1" descr="nsa2012-forsi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93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sa2012-kortgre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88" y="692695"/>
            <a:ext cx="7030272" cy="5273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 descr="nsa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5545630"/>
            <a:ext cx="1993900" cy="841375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179512" y="5545696"/>
            <a:ext cx="6480720" cy="94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Árið 2011 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609600"/>
            <a:ext cx="6480720" cy="947192"/>
          </a:xfrm>
        </p:spPr>
        <p:txBody>
          <a:bodyPr/>
          <a:lstStyle/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Fjárfestingarstefna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16832"/>
            <a:ext cx="3888432" cy="4114800"/>
          </a:xfrm>
        </p:spPr>
        <p:txBody>
          <a:bodyPr/>
          <a:lstStyle/>
          <a:p>
            <a:r>
              <a:rPr lang="is-IS" dirty="0" smtClean="0"/>
              <a:t>Virðisauki og </a:t>
            </a:r>
            <a:r>
              <a:rPr lang="is-IS" dirty="0"/>
              <a:t>a</a:t>
            </a:r>
            <a:r>
              <a:rPr lang="is-IS" dirty="0" smtClean="0"/>
              <a:t>rðsemi af starfsemi </a:t>
            </a:r>
          </a:p>
          <a:p>
            <a:r>
              <a:rPr lang="is-IS" dirty="0" smtClean="0"/>
              <a:t>Góð ávöxtun fyrir sjóðinn </a:t>
            </a:r>
          </a:p>
          <a:p>
            <a:endParaRPr lang="is-IS" dirty="0" smtClean="0"/>
          </a:p>
          <a:p>
            <a:r>
              <a:rPr lang="is-IS" dirty="0" smtClean="0"/>
              <a:t>Vaxtarmöguleikar </a:t>
            </a:r>
          </a:p>
          <a:p>
            <a:r>
              <a:rPr lang="is-IS" dirty="0" smtClean="0"/>
              <a:t>Þekkingarfyrirtæki í útflutningi  </a:t>
            </a:r>
          </a:p>
          <a:p>
            <a:endParaRPr lang="en-US" dirty="0"/>
          </a:p>
        </p:txBody>
      </p:sp>
      <p:pic>
        <p:nvPicPr>
          <p:cNvPr id="2050" name="Picture 2" descr="N:\Pictures\eu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564904"/>
            <a:ext cx="243688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906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>
                <a:solidFill>
                  <a:schemeClr val="accent2">
                    <a:lumMod val="75000"/>
                  </a:schemeClr>
                </a:solidFill>
              </a:rPr>
              <a:t>Gagn</a:t>
            </a:r>
            <a:r>
              <a:rPr lang="is-IS" dirty="0" smtClean="0"/>
              <a:t> </a:t>
            </a:r>
            <a:r>
              <a:rPr lang="is-IS" dirty="0">
                <a:solidFill>
                  <a:schemeClr val="accent2">
                    <a:lumMod val="75000"/>
                  </a:schemeClr>
                </a:solidFill>
              </a:rPr>
              <a:t>og</a:t>
            </a:r>
            <a:r>
              <a:rPr lang="is-IS" dirty="0" smtClean="0"/>
              <a:t> </a:t>
            </a:r>
            <a:r>
              <a:rPr lang="is-IS" dirty="0">
                <a:solidFill>
                  <a:schemeClr val="accent2">
                    <a:lumMod val="75000"/>
                  </a:schemeClr>
                </a:solidFill>
              </a:rPr>
              <a:t>gróði</a:t>
            </a:r>
            <a:r>
              <a:rPr lang="is-IS" dirty="0">
                <a:solidFill>
                  <a:schemeClr val="accent2">
                    <a:lumMod val="75000"/>
                  </a:schemeClr>
                </a:solidFill>
              </a:rPr>
              <a:t>  </a:t>
            </a:r>
            <a:endParaRPr lang="is-I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204864"/>
            <a:ext cx="2857500" cy="2857500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43608" y="1772816"/>
            <a:ext cx="388843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 cap="none" baseline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6FA5E3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is-IS" dirty="0" smtClean="0"/>
              <a:t>Gjaldeyriskreppa </a:t>
            </a:r>
          </a:p>
          <a:p>
            <a:r>
              <a:rPr lang="is-IS" dirty="0" smtClean="0"/>
              <a:t>Viðbót við hefðbundnar útflutningsgreinar </a:t>
            </a:r>
          </a:p>
          <a:p>
            <a:r>
              <a:rPr lang="is-IS" dirty="0" smtClean="0"/>
              <a:t>Hugvit og sköpun ótakmörkuð auðlind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3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Áskorun útflutnings</a:t>
            </a:r>
            <a:endParaRPr lang="is-I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43608" y="1772816"/>
            <a:ext cx="388843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 cap="none" baseline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6FA5E3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is-IS" dirty="0" smtClean="0"/>
              <a:t>Takmarkanir á fjármagni og fólki </a:t>
            </a:r>
          </a:p>
          <a:p>
            <a:r>
              <a:rPr lang="is-IS" dirty="0" smtClean="0"/>
              <a:t>(Ó) hagkvæmni smæðar </a:t>
            </a:r>
          </a:p>
          <a:p>
            <a:r>
              <a:rPr lang="is-IS" dirty="0" smtClean="0"/>
              <a:t>Alþjóðafædd </a:t>
            </a:r>
          </a:p>
          <a:p>
            <a:r>
              <a:rPr lang="is-IS" dirty="0" smtClean="0"/>
              <a:t>„</a:t>
            </a:r>
            <a:r>
              <a:rPr lang="is-IS" dirty="0" err="1" smtClean="0"/>
              <a:t>Born</a:t>
            </a:r>
            <a:r>
              <a:rPr lang="is-IS" dirty="0" smtClean="0"/>
              <a:t> </a:t>
            </a:r>
            <a:r>
              <a:rPr lang="is-IS" dirty="0" err="1" smtClean="0"/>
              <a:t>Global</a:t>
            </a:r>
            <a:r>
              <a:rPr lang="is-IS" dirty="0" smtClean="0"/>
              <a:t>“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805" y="2060848"/>
            <a:ext cx="3384376" cy="3384376"/>
          </a:xfrm>
        </p:spPr>
      </p:pic>
    </p:spTree>
    <p:extLst>
      <p:ext uri="{BB962C8B-B14F-4D97-AF65-F5344CB8AC3E}">
        <p14:creationId xmlns:p14="http://schemas.microsoft.com/office/powerpoint/2010/main" val="317694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Afkoma 2011</a:t>
            </a:r>
            <a:endParaRPr lang="is-I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35291" y="1799591"/>
            <a:ext cx="388843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 cap="none" baseline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6FA5E3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is-IS" dirty="0" smtClean="0"/>
              <a:t>Mynd af flugkort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4" descr="nsa2012-fleidi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7704856" cy="577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9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Afkoma 2011</a:t>
            </a:r>
            <a:endParaRPr lang="is-I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43608" y="1772816"/>
            <a:ext cx="482453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 cap="none" baseline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6FA5E3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55576" y="1628800"/>
            <a:ext cx="66967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is-IS" sz="2800" dirty="0" smtClean="0"/>
              <a:t>Rekstrartekjur 184 </a:t>
            </a:r>
            <a:r>
              <a:rPr lang="is-IS" sz="2800" dirty="0" err="1" smtClean="0"/>
              <a:t>mkr</a:t>
            </a:r>
            <a:r>
              <a:rPr lang="is-IS" sz="28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s-IS" sz="2800" dirty="0" smtClean="0"/>
              <a:t>Rekstrargjöld   (500 </a:t>
            </a:r>
            <a:r>
              <a:rPr lang="is-IS" sz="2800" dirty="0" err="1" smtClean="0"/>
              <a:t>mkr</a:t>
            </a:r>
            <a:r>
              <a:rPr lang="is-IS" sz="2800" dirty="0" smtClean="0"/>
              <a:t>)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s-IS" sz="2800" dirty="0" smtClean="0"/>
              <a:t>Tap ársins       (315 </a:t>
            </a:r>
            <a:r>
              <a:rPr lang="is-IS" sz="2800" dirty="0" err="1" smtClean="0"/>
              <a:t>mkr</a:t>
            </a:r>
            <a:r>
              <a:rPr lang="is-IS" sz="2800" dirty="0" smtClean="0"/>
              <a:t>) </a:t>
            </a:r>
          </a:p>
          <a:p>
            <a:pPr marL="342900" indent="-342900">
              <a:buFont typeface="Arial" pitchFamily="34" charset="0"/>
              <a:buChar char="•"/>
            </a:pPr>
            <a:endParaRPr lang="is-IS" sz="2800" dirty="0"/>
          </a:p>
          <a:p>
            <a:r>
              <a:rPr lang="is-IS" sz="2800" dirty="0" smtClean="0"/>
              <a:t>Skýringar: Sölutap og varúðarframlag í afskriftarsjóð  </a:t>
            </a:r>
          </a:p>
        </p:txBody>
      </p:sp>
    </p:spTree>
    <p:extLst>
      <p:ext uri="{BB962C8B-B14F-4D97-AF65-F5344CB8AC3E}">
        <p14:creationId xmlns:p14="http://schemas.microsoft.com/office/powerpoint/2010/main" val="280427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Afkoma 2011</a:t>
            </a:r>
            <a:endParaRPr lang="is-I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43608" y="1772816"/>
            <a:ext cx="482453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 cap="none" baseline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6FA5E3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55576" y="1628800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is-IS" sz="2800" dirty="0" smtClean="0"/>
              <a:t>Heildarfjárfesting í NIKITA: 386 </a:t>
            </a:r>
            <a:r>
              <a:rPr lang="is-IS" sz="2800" dirty="0" err="1" smtClean="0"/>
              <a:t>mkr</a:t>
            </a:r>
            <a:endParaRPr lang="is-IS" sz="28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is-IS" sz="2800" dirty="0" smtClean="0"/>
              <a:t>Heildargreiðsla við sölu: 358 </a:t>
            </a:r>
            <a:r>
              <a:rPr lang="is-IS" sz="2800" dirty="0" err="1" smtClean="0"/>
              <a:t>mkr</a:t>
            </a:r>
            <a:r>
              <a:rPr lang="is-IS" sz="2800" dirty="0" smtClean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s-IS" sz="2800" dirty="0" smtClean="0"/>
              <a:t>Mismunur: (28 </a:t>
            </a:r>
            <a:r>
              <a:rPr lang="is-IS" sz="2800" dirty="0" err="1" smtClean="0"/>
              <a:t>mkr</a:t>
            </a:r>
            <a:r>
              <a:rPr lang="is-IS" sz="2800" dirty="0" smtClean="0"/>
              <a:t>.) </a:t>
            </a:r>
          </a:p>
          <a:p>
            <a:endParaRPr lang="is-IS" sz="2800" dirty="0"/>
          </a:p>
          <a:p>
            <a:r>
              <a:rPr lang="is-IS" sz="2800" dirty="0" smtClean="0"/>
              <a:t>Lærdómur: Vextir og gengismunur á lánum til fyrirtækisins NIKITA breytt í hlutafé</a:t>
            </a:r>
          </a:p>
          <a:p>
            <a:endParaRPr lang="is-I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5915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Skýring 18 </a:t>
            </a:r>
            <a:endParaRPr lang="is-I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43608" y="1772816"/>
            <a:ext cx="7056784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 cap="none" baseline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6FA5E3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is-IS" b="1" dirty="0" smtClean="0"/>
              <a:t>Atburðir eftir reikningaskiladag</a:t>
            </a:r>
          </a:p>
          <a:p>
            <a:r>
              <a:rPr lang="is-IS" dirty="0" smtClean="0"/>
              <a:t>Söluhagnaður sem nemur 590 </a:t>
            </a:r>
            <a:r>
              <a:rPr lang="is-IS" dirty="0" err="1" smtClean="0"/>
              <a:t>mkr</a:t>
            </a:r>
            <a:r>
              <a:rPr lang="is-IS" dirty="0" smtClean="0"/>
              <a:t> 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708920"/>
            <a:ext cx="3816424" cy="379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Efnahagur NSA 2011</a:t>
            </a:r>
            <a:endParaRPr lang="is-I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1700808"/>
            <a:ext cx="7772400" cy="4114800"/>
          </a:xfrm>
        </p:spPr>
        <p:txBody>
          <a:bodyPr/>
          <a:lstStyle/>
          <a:p>
            <a:r>
              <a:rPr lang="is-IS" dirty="0" smtClean="0"/>
              <a:t>Heildareignir 4,4 milljarðar</a:t>
            </a:r>
          </a:p>
          <a:p>
            <a:r>
              <a:rPr lang="is-IS" dirty="0" smtClean="0"/>
              <a:t>Eign í fyrirtækjum 2,7 milljarðar </a:t>
            </a:r>
          </a:p>
          <a:p>
            <a:r>
              <a:rPr lang="is-IS" dirty="0" smtClean="0"/>
              <a:t>Eign í samlagsjóðum 1,2 milljarðar </a:t>
            </a:r>
          </a:p>
          <a:p>
            <a:pPr marL="0" indent="0">
              <a:buNone/>
            </a:pPr>
            <a:endParaRPr lang="is-IS" dirty="0" smtClean="0"/>
          </a:p>
          <a:p>
            <a:pPr marL="0" indent="0">
              <a:buNone/>
            </a:pPr>
            <a:r>
              <a:rPr lang="is-IS" dirty="0"/>
              <a:t>	</a:t>
            </a:r>
            <a:endParaRPr lang="is-I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478860"/>
            <a:ext cx="2796324" cy="14173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185" y="3442752"/>
            <a:ext cx="3272979" cy="14895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828564"/>
            <a:ext cx="22860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1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Útgöngur árið 2011 </a:t>
            </a:r>
            <a:endParaRPr lang="is-I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43608" y="1772816"/>
            <a:ext cx="388843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 cap="none" baseline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6FA5E3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772816"/>
            <a:ext cx="4395216" cy="1219200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126" y="3645024"/>
            <a:ext cx="2596837" cy="1844650"/>
          </a:xfrm>
        </p:spPr>
      </p:pic>
      <p:pic>
        <p:nvPicPr>
          <p:cNvPr id="8" name="Picture 7" descr="lazytow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3645024"/>
            <a:ext cx="2985924" cy="137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9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Eignasafn NSA </a:t>
            </a:r>
            <a:endParaRPr lang="is-I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654763"/>
            <a:ext cx="936104" cy="95511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87" y="1828935"/>
            <a:ext cx="1512168" cy="7327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24944"/>
            <a:ext cx="1007604" cy="591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973101"/>
            <a:ext cx="1439387" cy="4939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2" y="4314305"/>
            <a:ext cx="1026881" cy="7530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254" y="2561722"/>
            <a:ext cx="1259706" cy="6587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64" y="5067351"/>
            <a:ext cx="1211213" cy="5760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757728"/>
            <a:ext cx="1595664" cy="7093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56" y="3702046"/>
            <a:ext cx="1470603" cy="8502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68" y="3717032"/>
            <a:ext cx="929664" cy="7093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5735616" y="1917166"/>
            <a:ext cx="1034882" cy="4422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937" y="4950320"/>
            <a:ext cx="701313" cy="6930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539" y="1815059"/>
            <a:ext cx="1118825" cy="9687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341" y="3587685"/>
            <a:ext cx="1649275" cy="3776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44" y="4492976"/>
            <a:ext cx="1187115" cy="39570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57" y="3273968"/>
            <a:ext cx="1914144" cy="5608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797152"/>
            <a:ext cx="1485661" cy="133764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057" y="3451651"/>
            <a:ext cx="1793744" cy="39518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489" y="4206579"/>
            <a:ext cx="1533324" cy="84332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847" y="4071708"/>
            <a:ext cx="1447040" cy="4075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787206"/>
            <a:ext cx="939338" cy="20781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303" y="4315934"/>
            <a:ext cx="949453" cy="48121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57" y="4951390"/>
            <a:ext cx="1115616" cy="56543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66" y="5643415"/>
            <a:ext cx="1625177" cy="50821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141" y="5135115"/>
            <a:ext cx="1290925" cy="32350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611" y="5675159"/>
            <a:ext cx="888496" cy="47647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634" y="5008339"/>
            <a:ext cx="1494423" cy="86504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193" y="5848439"/>
            <a:ext cx="1354652" cy="48145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432" y="2672598"/>
            <a:ext cx="1728872" cy="43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49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Fjárfestingar 2011</a:t>
            </a:r>
            <a:endParaRPr lang="is-I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43608" y="1772816"/>
            <a:ext cx="388843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 cap="none" baseline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6FA5E3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is-IS" dirty="0" smtClean="0"/>
              <a:t>242 erindi</a:t>
            </a:r>
          </a:p>
          <a:p>
            <a:r>
              <a:rPr lang="is-IS" dirty="0" smtClean="0"/>
              <a:t>Fjárfest i 14 fyrirtækjum </a:t>
            </a:r>
          </a:p>
          <a:p>
            <a:r>
              <a:rPr lang="is-IS" dirty="0" smtClean="0"/>
              <a:t>Samþykkt fjárfesting fyrir 670 </a:t>
            </a:r>
            <a:r>
              <a:rPr lang="is-IS" dirty="0" err="1" smtClean="0"/>
              <a:t>mkr</a:t>
            </a:r>
            <a:r>
              <a:rPr lang="is-IS" dirty="0" smtClean="0"/>
              <a:t>. 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348880"/>
            <a:ext cx="3512290" cy="2800176"/>
          </a:xfrm>
        </p:spPr>
      </p:pic>
    </p:spTree>
    <p:extLst>
      <p:ext uri="{BB962C8B-B14F-4D97-AF65-F5344CB8AC3E}">
        <p14:creationId xmlns:p14="http://schemas.microsoft.com/office/powerpoint/2010/main" val="31769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>
                <a:solidFill>
                  <a:schemeClr val="accent2">
                    <a:lumMod val="75000"/>
                  </a:schemeClr>
                </a:solidFill>
              </a:rPr>
              <a:t>Fjárfestingar NSA 2011</a:t>
            </a:r>
            <a:endParaRPr lang="is-IS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727579"/>
              </p:ext>
            </p:extLst>
          </p:nvPr>
        </p:nvGraphicFramePr>
        <p:xfrm>
          <a:off x="827584" y="1916832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694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3Z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72816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275209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err="1" smtClean="0"/>
              <a:t>Mint</a:t>
            </a:r>
            <a:r>
              <a:rPr lang="is-I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676805"/>
            <a:ext cx="6588224" cy="4392149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71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err="1" smtClean="0"/>
              <a:t>Cooori</a:t>
            </a:r>
            <a:r>
              <a:rPr lang="is-IS" dirty="0" smtClean="0"/>
              <a:t>   </a:t>
            </a:r>
            <a:endParaRPr lang="en-US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06" y="1981200"/>
            <a:ext cx="6169187" cy="4114800"/>
          </a:xfrm>
        </p:spPr>
      </p:pic>
    </p:spTree>
    <p:extLst>
      <p:ext uri="{BB962C8B-B14F-4D97-AF65-F5344CB8AC3E}">
        <p14:creationId xmlns:p14="http://schemas.microsoft.com/office/powerpoint/2010/main" val="29848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err="1" smtClean="0"/>
              <a:t>Greenqloud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16832"/>
            <a:ext cx="7342584" cy="3671292"/>
          </a:xfrm>
        </p:spPr>
      </p:pic>
    </p:spTree>
    <p:extLst>
      <p:ext uri="{BB962C8B-B14F-4D97-AF65-F5344CB8AC3E}">
        <p14:creationId xmlns:p14="http://schemas.microsoft.com/office/powerpoint/2010/main" val="423089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Skelfélagið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48069"/>
            <a:ext cx="634497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120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908720"/>
            <a:ext cx="7776864" cy="947192"/>
          </a:xfrm>
        </p:spPr>
        <p:txBody>
          <a:bodyPr/>
          <a:lstStyle/>
          <a:p>
            <a:r>
              <a:rPr lang="en-GB" dirty="0" err="1" smtClean="0"/>
              <a:t>Icemedix</a:t>
            </a:r>
            <a:r>
              <a:rPr lang="en-GB" dirty="0" smtClean="0"/>
              <a:t> 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4462264" cy="3824064"/>
          </a:xfrm>
        </p:spPr>
        <p:txBody>
          <a:bodyPr/>
          <a:lstStyle/>
          <a:p>
            <a:endParaRPr lang="en-GB" dirty="0" smtClean="0"/>
          </a:p>
          <a:p>
            <a:pPr>
              <a:buNone/>
            </a:pP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060848"/>
            <a:ext cx="6876256" cy="263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5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5" descr="nsa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5445224"/>
            <a:ext cx="1993900" cy="841375"/>
          </a:xfrm>
          <a:prstGeom prst="rect">
            <a:avLst/>
          </a:prstGeom>
          <a:noFill/>
        </p:spPr>
      </p:pic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1143000" y="1066800"/>
            <a:ext cx="18473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3200" dirty="0" smtClean="0">
              <a:solidFill>
                <a:srgbClr val="0C0E5E"/>
              </a:solidFill>
            </a:endParaRPr>
          </a:p>
          <a:p>
            <a:endParaRPr lang="en-US" sz="3200" dirty="0">
              <a:solidFill>
                <a:srgbClr val="0C0E5E"/>
              </a:solidFill>
            </a:endParaRPr>
          </a:p>
        </p:txBody>
      </p:sp>
      <p:pic>
        <p:nvPicPr>
          <p:cNvPr id="6" name="Picture 5" descr="nsa2012-kortgrey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437" y="726412"/>
            <a:ext cx="6264696" cy="469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21612</TotalTime>
  <Words>493</Words>
  <Application>Microsoft Office PowerPoint</Application>
  <PresentationFormat>On-screen Show (4:3)</PresentationFormat>
  <Paragraphs>126</Paragraphs>
  <Slides>21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Blank Presentation</vt:lpstr>
      <vt:lpstr>FORSIDA</vt:lpstr>
      <vt:lpstr>PowerPoint Presentation</vt:lpstr>
      <vt:lpstr>Fjárfestingarstefna </vt:lpstr>
      <vt:lpstr>Gagn og gróði  </vt:lpstr>
      <vt:lpstr>Áskorun útflutnings</vt:lpstr>
      <vt:lpstr>Afkoma 2011</vt:lpstr>
      <vt:lpstr>Afkoma 2011</vt:lpstr>
      <vt:lpstr>Afkoma 2011</vt:lpstr>
      <vt:lpstr>Skýring 18 </vt:lpstr>
      <vt:lpstr>Efnahagur NSA 2011</vt:lpstr>
      <vt:lpstr>Útgöngur árið 2011 </vt:lpstr>
      <vt:lpstr>Eignasafn NSA </vt:lpstr>
      <vt:lpstr>Fjárfestingar 2011</vt:lpstr>
      <vt:lpstr>Fjárfestingar NSA 2011</vt:lpstr>
      <vt:lpstr>3Z</vt:lpstr>
      <vt:lpstr>Mint </vt:lpstr>
      <vt:lpstr>Cooori   </vt:lpstr>
      <vt:lpstr>Greenqloud</vt:lpstr>
      <vt:lpstr>Skelfélagið </vt:lpstr>
      <vt:lpstr>Icemedix   </vt:lpstr>
      <vt:lpstr>PowerPoint Presentation</vt:lpstr>
    </vt:vector>
  </TitlesOfParts>
  <Company>Fabrikan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Gréta Guðmundsdóttir</dc:creator>
  <cp:lastModifiedBy>Helga Valfells</cp:lastModifiedBy>
  <cp:revision>96</cp:revision>
  <cp:lastPrinted>2012-05-09T18:21:16Z</cp:lastPrinted>
  <dcterms:created xsi:type="dcterms:W3CDTF">2011-05-27T16:41:56Z</dcterms:created>
  <dcterms:modified xsi:type="dcterms:W3CDTF">2012-05-23T17:54:57Z</dcterms:modified>
</cp:coreProperties>
</file>